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5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D69812A-3976-49EC-B29F-64E89D64E43D}"/>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797E922B-E8A6-4F50-B678-4A9A2423D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3CC25FF7-C226-4AC4-BC06-4C577045CBE3}"/>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5" name="Symbol zastępczy stopki 4">
            <a:extLst>
              <a:ext uri="{FF2B5EF4-FFF2-40B4-BE49-F238E27FC236}">
                <a16:creationId xmlns="" xmlns:a16="http://schemas.microsoft.com/office/drawing/2014/main" id="{5FF8B870-BBD7-4CB0-A916-AE94A71D9AD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2878E00B-04BB-4228-B44C-05F996127CAC}"/>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356752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AC6B38E-F895-4D3F-836C-FC73C468B41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E0C6FCE0-4334-4774-A53C-75283D4BA96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10EEBA68-CF9F-48D6-BC23-32B741CBFD20}"/>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5" name="Symbol zastępczy stopki 4">
            <a:extLst>
              <a:ext uri="{FF2B5EF4-FFF2-40B4-BE49-F238E27FC236}">
                <a16:creationId xmlns="" xmlns:a16="http://schemas.microsoft.com/office/drawing/2014/main" id="{1A6059BE-3041-4C45-8F00-68434601990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E99B4A46-D2A1-4F18-B18E-F2C20890470C}"/>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616468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C00751B6-DE83-4209-8C15-82AED6F11B3B}"/>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CDBCE727-695D-4D4A-954E-31AF0329C03C}"/>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9BF2F0BF-C6E5-4C7B-B7A3-FF468E615E0F}"/>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5" name="Symbol zastępczy stopki 4">
            <a:extLst>
              <a:ext uri="{FF2B5EF4-FFF2-40B4-BE49-F238E27FC236}">
                <a16:creationId xmlns="" xmlns:a16="http://schemas.microsoft.com/office/drawing/2014/main" id="{3DE89AA1-6B25-4341-903A-565447D3487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7F60A9A6-336E-4812-95A0-39EF17211EEE}"/>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243028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322A60F-DD33-4FC2-8796-4B008B9C9A5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8E2CAA72-4D2D-4005-9A85-06C04A00D14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C51BB5FE-0544-48A3-8520-3FE1E3A7FF11}"/>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5" name="Symbol zastępczy stopki 4">
            <a:extLst>
              <a:ext uri="{FF2B5EF4-FFF2-40B4-BE49-F238E27FC236}">
                <a16:creationId xmlns="" xmlns:a16="http://schemas.microsoft.com/office/drawing/2014/main" id="{A1832801-40B3-45BA-908B-27AED88DF40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F67080C2-2410-4196-B4D7-C91FB6BBF712}"/>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195089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1F79635-CFAC-4F4E-A914-9D28F60DB80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B1AAEB29-6F92-4A53-9241-7F1402122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05D61ADB-9023-4E55-A194-97ACA486E195}"/>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5" name="Symbol zastępczy stopki 4">
            <a:extLst>
              <a:ext uri="{FF2B5EF4-FFF2-40B4-BE49-F238E27FC236}">
                <a16:creationId xmlns="" xmlns:a16="http://schemas.microsoft.com/office/drawing/2014/main" id="{38DD435F-74F9-464A-B4DB-F8CDA1F41B5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B2994B36-5B65-475B-B477-498EA1EC57CE}"/>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376289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42E8C8D-5C01-42E4-B191-A8D8D5AD9C4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50DFEB8B-3083-4B41-9D6E-5B4DBF84E101}"/>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F9795AB2-E703-48BE-9680-6F11C3A1EA8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DEB02880-102C-4417-AB45-8FD9A7F33A95}"/>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6" name="Symbol zastępczy stopki 5">
            <a:extLst>
              <a:ext uri="{FF2B5EF4-FFF2-40B4-BE49-F238E27FC236}">
                <a16:creationId xmlns="" xmlns:a16="http://schemas.microsoft.com/office/drawing/2014/main" id="{E127A539-6053-4F09-B5CB-8EE2C5E33CE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A92C95B2-B223-4A51-9401-2945A6FAF360}"/>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208388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F6920C7-ACD7-4978-8517-D2DED0B2DF0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448BCC73-517C-4E0D-B407-C679D3AC7E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58C16E65-A49E-4A93-BAB3-41F33676F04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734D9F80-79A4-4610-917F-A1030F0C2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E8A8F2D3-B70D-4411-91A0-94BDA1A85DE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82B6F739-9BE7-46BF-852A-4B25CAFE57CE}"/>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8" name="Symbol zastępczy stopki 7">
            <a:extLst>
              <a:ext uri="{FF2B5EF4-FFF2-40B4-BE49-F238E27FC236}">
                <a16:creationId xmlns="" xmlns:a16="http://schemas.microsoft.com/office/drawing/2014/main" id="{6CF72781-8342-48F5-BA85-DC8D5FB5D3E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 xmlns:a16="http://schemas.microsoft.com/office/drawing/2014/main" id="{D03934F8-C3E5-4B0B-BA03-AD3702C0A6F6}"/>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409728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AFF4744-32E0-4E95-BEE9-5FAB6B3430AF}"/>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C7B5A645-C452-4CE7-AB00-ECBDAB17D9A6}"/>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4" name="Symbol zastępczy stopki 3">
            <a:extLst>
              <a:ext uri="{FF2B5EF4-FFF2-40B4-BE49-F238E27FC236}">
                <a16:creationId xmlns="" xmlns:a16="http://schemas.microsoft.com/office/drawing/2014/main" id="{6C6D4D43-F5EE-4CB0-99C7-F6C59D91635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 xmlns:a16="http://schemas.microsoft.com/office/drawing/2014/main" id="{800F6DEC-6230-4231-870C-B9CF32A0AD80}"/>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291724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0DA933D7-9949-4317-B4AF-161F6D43C3DA}"/>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3" name="Symbol zastępczy stopki 2">
            <a:extLst>
              <a:ext uri="{FF2B5EF4-FFF2-40B4-BE49-F238E27FC236}">
                <a16:creationId xmlns="" xmlns:a16="http://schemas.microsoft.com/office/drawing/2014/main" id="{813DEC7E-2BB3-4A60-B417-FC9D6FF93B9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 xmlns:a16="http://schemas.microsoft.com/office/drawing/2014/main" id="{7CC5FEE1-256A-4046-AF94-688037541DEE}"/>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145439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46131A3-171D-4EFD-8B77-C0CF288257A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11366A63-F0ED-48C9-B4CB-13E2FA2881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0AA5F532-BB81-43BE-AF7A-E7711B963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CDC92FCF-4EE2-44D9-B33F-5C7BF317D3A6}"/>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6" name="Symbol zastępczy stopki 5">
            <a:extLst>
              <a:ext uri="{FF2B5EF4-FFF2-40B4-BE49-F238E27FC236}">
                <a16:creationId xmlns="" xmlns:a16="http://schemas.microsoft.com/office/drawing/2014/main" id="{B11082A3-70B5-4065-A430-BB83617FBB3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7EF9B972-3D90-4F20-8006-C872B7F54893}"/>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2409997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20DD428-D1A3-48A2-B95B-C27574C696E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163C7F24-2C7C-4A19-AA13-807A2BB24D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6CD30CBA-4168-4DB2-BF18-165285A22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7DDA0D23-4CB9-42F7-B8C5-CAC066CE70D2}"/>
              </a:ext>
            </a:extLst>
          </p:cNvPr>
          <p:cNvSpPr>
            <a:spLocks noGrp="1"/>
          </p:cNvSpPr>
          <p:nvPr>
            <p:ph type="dt" sz="half" idx="10"/>
          </p:nvPr>
        </p:nvSpPr>
        <p:spPr/>
        <p:txBody>
          <a:bodyPr/>
          <a:lstStyle/>
          <a:p>
            <a:fld id="{6CA7F96C-4418-4D75-A8E8-8C72A29F9D32}" type="datetimeFigureOut">
              <a:rPr lang="pl-PL" smtClean="0"/>
              <a:pPr/>
              <a:t>28.05.2021</a:t>
            </a:fld>
            <a:endParaRPr lang="pl-PL"/>
          </a:p>
        </p:txBody>
      </p:sp>
      <p:sp>
        <p:nvSpPr>
          <p:cNvPr id="6" name="Symbol zastępczy stopki 5">
            <a:extLst>
              <a:ext uri="{FF2B5EF4-FFF2-40B4-BE49-F238E27FC236}">
                <a16:creationId xmlns="" xmlns:a16="http://schemas.microsoft.com/office/drawing/2014/main" id="{110475B8-BF47-41AF-890B-E2953B90F79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7D412046-4FB5-4065-87A7-FB6E7562FEA9}"/>
              </a:ext>
            </a:extLst>
          </p:cNvPr>
          <p:cNvSpPr>
            <a:spLocks noGrp="1"/>
          </p:cNvSpPr>
          <p:nvPr>
            <p:ph type="sldNum" sz="quarter" idx="12"/>
          </p:nvPr>
        </p:nvSpPr>
        <p:spPr/>
        <p:txBody>
          <a:bodyPr/>
          <a:lstStyle/>
          <a:p>
            <a:fld id="{54281614-5E04-4810-985A-410B65E5069C}" type="slidenum">
              <a:rPr lang="pl-PL" smtClean="0"/>
              <a:pPr/>
              <a:t>‹#›</a:t>
            </a:fld>
            <a:endParaRPr lang="pl-PL"/>
          </a:p>
        </p:txBody>
      </p:sp>
    </p:spTree>
    <p:extLst>
      <p:ext uri="{BB962C8B-B14F-4D97-AF65-F5344CB8AC3E}">
        <p14:creationId xmlns:p14="http://schemas.microsoft.com/office/powerpoint/2010/main" val="8882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956F8C50-427C-4611-ACC8-12BBB0AB7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C3BC33B9-D7F2-46FB-A6C0-0DB65FD77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9C9A478B-D25D-49A3-BC84-A0C5853C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7F96C-4418-4D75-A8E8-8C72A29F9D32}" type="datetimeFigureOut">
              <a:rPr lang="pl-PL" smtClean="0"/>
              <a:pPr/>
              <a:t>28.05.2021</a:t>
            </a:fld>
            <a:endParaRPr lang="pl-PL"/>
          </a:p>
        </p:txBody>
      </p:sp>
      <p:sp>
        <p:nvSpPr>
          <p:cNvPr id="5" name="Symbol zastępczy stopki 4">
            <a:extLst>
              <a:ext uri="{FF2B5EF4-FFF2-40B4-BE49-F238E27FC236}">
                <a16:creationId xmlns="" xmlns:a16="http://schemas.microsoft.com/office/drawing/2014/main" id="{1D5C5A90-FC8E-45A8-82BD-CA451E476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 xmlns:a16="http://schemas.microsoft.com/office/drawing/2014/main" id="{2D5F9335-70AE-4380-96EA-77E245E36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81614-5E04-4810-985A-410B65E5069C}" type="slidenum">
              <a:rPr lang="pl-PL" smtClean="0"/>
              <a:pPr/>
              <a:t>‹#›</a:t>
            </a:fld>
            <a:endParaRPr lang="pl-PL"/>
          </a:p>
        </p:txBody>
      </p:sp>
    </p:spTree>
    <p:extLst>
      <p:ext uri="{BB962C8B-B14F-4D97-AF65-F5344CB8AC3E}">
        <p14:creationId xmlns:p14="http://schemas.microsoft.com/office/powerpoint/2010/main" val="316275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soleckujawski.pl/" TargetMode="Externa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EF7B432-0661-41A3-A7B4-0824B6DCC2A9}"/>
              </a:ext>
            </a:extLst>
          </p:cNvPr>
          <p:cNvSpPr>
            <a:spLocks noGrp="1"/>
          </p:cNvSpPr>
          <p:nvPr>
            <p:ph type="ctrTitle"/>
          </p:nvPr>
        </p:nvSpPr>
        <p:spPr/>
        <p:txBody>
          <a:bodyPr>
            <a:normAutofit/>
          </a:bodyPr>
          <a:lstStyle/>
          <a:p>
            <a:pPr>
              <a:lnSpc>
                <a:spcPct val="150000"/>
              </a:lnSpc>
            </a:pPr>
            <a:endParaRPr lang="pl-PL" sz="1100" dirty="0"/>
          </a:p>
        </p:txBody>
      </p:sp>
      <p:sp>
        <p:nvSpPr>
          <p:cNvPr id="3" name="Podtytuł 2">
            <a:extLst>
              <a:ext uri="{FF2B5EF4-FFF2-40B4-BE49-F238E27FC236}">
                <a16:creationId xmlns="" xmlns:a16="http://schemas.microsoft.com/office/drawing/2014/main" id="{6C1D27C9-7CCC-438C-93D7-77B4CFBB6010}"/>
              </a:ext>
            </a:extLst>
          </p:cNvPr>
          <p:cNvSpPr>
            <a:spLocks noGrp="1"/>
          </p:cNvSpPr>
          <p:nvPr>
            <p:ph type="subTitle" idx="1"/>
          </p:nvPr>
        </p:nvSpPr>
        <p:spPr/>
        <p:txBody>
          <a:bodyPr/>
          <a:lstStyle/>
          <a:p>
            <a:r>
              <a:rPr lang="pl-PL" b="1" cap="all" dirty="0" smtClean="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Informacja</a:t>
            </a:r>
            <a:r>
              <a:rPr lang="pl-PL" b="1" cap="all" dirty="0" smtClean="0">
                <a:latin typeface="Times New Roman" panose="02020603050405020304" pitchFamily="18" charset="0"/>
                <a:ea typeface="Times New Roman" panose="02020603050405020304" pitchFamily="18" charset="0"/>
              </a:rPr>
              <a:t/>
            </a:r>
            <a:br>
              <a:rPr lang="pl-PL" b="1" cap="all" dirty="0" smtClean="0">
                <a:latin typeface="Times New Roman" panose="02020603050405020304" pitchFamily="18" charset="0"/>
                <a:ea typeface="Times New Roman" panose="02020603050405020304" pitchFamily="18" charset="0"/>
              </a:rPr>
            </a:br>
            <a:r>
              <a:rPr lang="pl-PL" b="1" cap="all" dirty="0" smtClean="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Z  WYKONANIA W 2020 ROKU ZADAŃ OKREŚLONYCH W</a:t>
            </a:r>
            <a:r>
              <a:rPr lang="pl-PL" b="1" cap="all" dirty="0" smtClean="0">
                <a:latin typeface="Times New Roman" panose="02020603050405020304" pitchFamily="18" charset="0"/>
                <a:ea typeface="Times New Roman" panose="02020603050405020304" pitchFamily="18" charset="0"/>
              </a:rPr>
              <a:t/>
            </a:r>
            <a:br>
              <a:rPr lang="pl-PL" b="1" cap="all" dirty="0" smtClean="0">
                <a:latin typeface="Times New Roman" panose="02020603050405020304" pitchFamily="18" charset="0"/>
                <a:ea typeface="Times New Roman" panose="02020603050405020304" pitchFamily="18" charset="0"/>
              </a:rPr>
            </a:br>
            <a:r>
              <a:rPr lang="pl-PL" dirty="0" smtClean="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  </a:t>
            </a:r>
            <a:r>
              <a:rPr lang="pl-PL" i="1" dirty="0" smtClean="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„STRATEGII  ROZWOJU  MIASTA I  GMINY  SOLEC  KUJAWSKI NA LATA 2014 – 2020(+)”</a:t>
            </a:r>
            <a:endParaRPr lang="pl-PL" dirty="0"/>
          </a:p>
        </p:txBody>
      </p:sp>
      <p:pic>
        <p:nvPicPr>
          <p:cNvPr id="9" name="Obraz 8" descr="słoneczko_logo">
            <a:extLst>
              <a:ext uri="{FF2B5EF4-FFF2-40B4-BE49-F238E27FC236}">
                <a16:creationId xmlns="" xmlns:a16="http://schemas.microsoft.com/office/drawing/2014/main" id="{FBCFA506-0E19-4FA6-B3D5-2D669B7155E5}"/>
              </a:ext>
            </a:extLst>
          </p:cNvPr>
          <p:cNvPicPr/>
          <p:nvPr/>
        </p:nvPicPr>
        <p:blipFill>
          <a:blip r:embed="rId2" cstate="print"/>
          <a:srcRect/>
          <a:stretch>
            <a:fillRect/>
          </a:stretch>
        </p:blipFill>
        <p:spPr bwMode="auto">
          <a:xfrm>
            <a:off x="2011680" y="1167618"/>
            <a:ext cx="3376246" cy="1885071"/>
          </a:xfrm>
          <a:prstGeom prst="rect">
            <a:avLst/>
          </a:prstGeom>
          <a:noFill/>
          <a:ln w="9525">
            <a:noFill/>
            <a:miter lim="800000"/>
            <a:headEnd/>
            <a:tailEnd/>
          </a:ln>
        </p:spPr>
      </p:pic>
    </p:spTree>
    <p:extLst>
      <p:ext uri="{BB962C8B-B14F-4D97-AF65-F5344CB8AC3E}">
        <p14:creationId xmlns:p14="http://schemas.microsoft.com/office/powerpoint/2010/main" val="1311012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D39BFF7-A197-4F8D-AFDF-D77C688A13A2}"/>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sp>
        <p:nvSpPr>
          <p:cNvPr id="4" name="Symbol zastępczy tekstu 3">
            <a:extLst>
              <a:ext uri="{FF2B5EF4-FFF2-40B4-BE49-F238E27FC236}">
                <a16:creationId xmlns="" xmlns:a16="http://schemas.microsoft.com/office/drawing/2014/main" id="{8197DBDA-7C0B-4457-81CE-72B41F4287D0}"/>
              </a:ext>
            </a:extLst>
          </p:cNvPr>
          <p:cNvSpPr>
            <a:spLocks noGrp="1"/>
          </p:cNvSpPr>
          <p:nvPr>
            <p:ph type="body" sz="half" idx="2"/>
          </p:nvPr>
        </p:nvSpPr>
        <p:spPr>
          <a:xfrm>
            <a:off x="839788" y="2057399"/>
            <a:ext cx="3932237" cy="4032849"/>
          </a:xfrm>
        </p:spPr>
        <p:txBody>
          <a:bodyPr>
            <a:normAutofit lnSpcReduction="10000"/>
          </a:bodyPr>
          <a:lstStyle/>
          <a:p>
            <a:pPr algn="just"/>
            <a:endParaRPr lang="pl-PL" sz="1800" dirty="0" smtClean="0">
              <a:solidFill>
                <a:srgbClr val="000000"/>
              </a:solidFill>
              <a:effectLst/>
              <a:latin typeface="Times New Roman" panose="02020603050405020304" pitchFamily="18" charset="0"/>
              <a:ea typeface="Times New Roman" panose="02020603050405020304" pitchFamily="18" charset="0"/>
            </a:endParaRPr>
          </a:p>
          <a:p>
            <a:pPr algn="just"/>
            <a:r>
              <a:rPr lang="pl-PL" sz="1800" dirty="0" smtClean="0">
                <a:solidFill>
                  <a:srgbClr val="000000"/>
                </a:solidFill>
                <a:effectLst/>
                <a:latin typeface="Times New Roman" panose="02020603050405020304" pitchFamily="18" charset="0"/>
                <a:ea typeface="Times New Roman" panose="02020603050405020304" pitchFamily="18" charset="0"/>
              </a:rPr>
              <a:t>Podjęto </a:t>
            </a:r>
            <a:r>
              <a:rPr lang="pl-PL" sz="1800" dirty="0">
                <a:solidFill>
                  <a:srgbClr val="000000"/>
                </a:solidFill>
                <a:effectLst/>
                <a:latin typeface="Times New Roman" panose="02020603050405020304" pitchFamily="18" charset="0"/>
                <a:ea typeface="Times New Roman" panose="02020603050405020304" pitchFamily="18" charset="0"/>
              </a:rPr>
              <a:t>prace  związane z  sukcesywnym uporządkowaniem terenu dawnych nekropolii, zabezpieczeniem ich zabytkowych elementów oraz postawieniem tablic pamiątkowych wskazujących  na obecność wielu różnorodnych kultur.  W następstwie rozpoczętych prac z cmentarza ewangelickiego w Wypaleniskach  </a:t>
            </a:r>
            <a:r>
              <a:rPr lang="pl-PL" sz="1800" dirty="0">
                <a:effectLst/>
                <a:latin typeface="Times New Roman" panose="02020603050405020304" pitchFamily="18" charset="0"/>
                <a:ea typeface="Times New Roman" panose="02020603050405020304" pitchFamily="18" charset="0"/>
              </a:rPr>
              <a:t>przeniesiono do Muzeum Solca im. Księcia Przemysła  stelę  w formie ulistnionego pnia dębu oraz stelę wykonaną z piaskowca w formie wydłużonego postumentu z rytą inskrypcją w języku niemieckim, pisaną gotykiem. </a:t>
            </a:r>
            <a:endParaRPr lang="pl-PL" dirty="0"/>
          </a:p>
        </p:txBody>
      </p:sp>
      <p:sp>
        <p:nvSpPr>
          <p:cNvPr id="6" name="Symbol zastępczy zawartości 5"/>
          <p:cNvSpPr>
            <a:spLocks noGrp="1"/>
          </p:cNvSpPr>
          <p:nvPr>
            <p:ph idx="1"/>
          </p:nvPr>
        </p:nvSpPr>
        <p:spPr>
          <a:xfrm>
            <a:off x="5183188" y="987425"/>
            <a:ext cx="5358291" cy="4171171"/>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t="-26000" b="-26000"/>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Tree>
    <p:extLst>
      <p:ext uri="{BB962C8B-B14F-4D97-AF65-F5344CB8AC3E}">
        <p14:creationId xmlns:p14="http://schemas.microsoft.com/office/powerpoint/2010/main" val="343359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616ABEE-334C-4195-A08C-A194B10C30AC}"/>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sp>
        <p:nvSpPr>
          <p:cNvPr id="4" name="Symbol zastępczy tekstu 3">
            <a:extLst>
              <a:ext uri="{FF2B5EF4-FFF2-40B4-BE49-F238E27FC236}">
                <a16:creationId xmlns="" xmlns:a16="http://schemas.microsoft.com/office/drawing/2014/main" id="{1966F0B4-F69B-49E7-B6DC-97F48853DA8B}"/>
              </a:ext>
            </a:extLst>
          </p:cNvPr>
          <p:cNvSpPr>
            <a:spLocks noGrp="1"/>
          </p:cNvSpPr>
          <p:nvPr>
            <p:ph type="body" sz="half" idx="2"/>
          </p:nvPr>
        </p:nvSpPr>
        <p:spPr>
          <a:xfrm>
            <a:off x="839788" y="2057400"/>
            <a:ext cx="4353314" cy="3811588"/>
          </a:xfrm>
        </p:spPr>
        <p:txBody>
          <a:bodyPr/>
          <a:lstStyle/>
          <a:p>
            <a:endParaRPr lang="pl-PL" sz="1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1800" dirty="0" smtClean="0">
                <a:latin typeface="Times New Roman" panose="02020603050405020304" pitchFamily="18" charset="0"/>
                <a:ea typeface="Calibri" panose="020F0502020204030204" pitchFamily="34" charset="0"/>
                <a:cs typeface="Times New Roman" panose="02020603050405020304" pitchFamily="18" charset="0"/>
              </a:rPr>
              <a:t>R</a:t>
            </a:r>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ozpoczęto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działania mające na celu stworzenie listy  grobów wraz  z </a:t>
            </a:r>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dokumentacją fotograficzną</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zasługujących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na zachowanie. Przedsięwzięcie obejmuje ewidencję miejsc pochówku zlokalizowanych na terenie cmentarza rzymsko – katolickiego przy ul. Ks. P. Skargi.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5" name="Symbol zastępczy zawartości 4"/>
          <p:cNvSpPr>
            <a:spLocks noGrp="1"/>
          </p:cNvSpPr>
          <p:nvPr>
            <p:ph idx="1"/>
          </p:nvPr>
        </p:nvSpPr>
        <p:spPr>
          <a:xfrm rot="16200000">
            <a:off x="5183189" y="987426"/>
            <a:ext cx="4581914" cy="3481057"/>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t="-26000" b="-26000"/>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spTree>
    <p:extLst>
      <p:ext uri="{BB962C8B-B14F-4D97-AF65-F5344CB8AC3E}">
        <p14:creationId xmlns:p14="http://schemas.microsoft.com/office/powerpoint/2010/main" val="23989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8C37877-7515-43C5-983C-0E6CFEF75731}"/>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sp>
        <p:nvSpPr>
          <p:cNvPr id="3" name="Symbol zastępczy zawartości 2">
            <a:extLst>
              <a:ext uri="{FF2B5EF4-FFF2-40B4-BE49-F238E27FC236}">
                <a16:creationId xmlns="" xmlns:a16="http://schemas.microsoft.com/office/drawing/2014/main" id="{2D7F01DD-DCBA-49F9-BF2A-7E654A5D8D5B}"/>
              </a:ext>
            </a:extLst>
          </p:cNvPr>
          <p:cNvSpPr>
            <a:spLocks noGrp="1"/>
          </p:cNvSpPr>
          <p:nvPr>
            <p:ph idx="1"/>
          </p:nvPr>
        </p:nvSpPr>
        <p:spPr/>
        <p:txBody>
          <a:bodyPr/>
          <a:lstStyle/>
          <a:p>
            <a:pPr marL="0" indent="0">
              <a:buNone/>
            </a:pPr>
            <a:endParaRPr lang="pl-PL" dirty="0"/>
          </a:p>
        </p:txBody>
      </p:sp>
      <p:sp>
        <p:nvSpPr>
          <p:cNvPr id="4" name="Symbol zastępczy tekstu 3">
            <a:extLst>
              <a:ext uri="{FF2B5EF4-FFF2-40B4-BE49-F238E27FC236}">
                <a16:creationId xmlns="" xmlns:a16="http://schemas.microsoft.com/office/drawing/2014/main" id="{2D06F3DA-ED4C-4A64-B724-CEB47B94B4DE}"/>
              </a:ext>
            </a:extLst>
          </p:cNvPr>
          <p:cNvSpPr>
            <a:spLocks noGrp="1"/>
          </p:cNvSpPr>
          <p:nvPr>
            <p:ph type="body" sz="half" idx="2"/>
          </p:nvPr>
        </p:nvSpPr>
        <p:spPr/>
        <p:txBody>
          <a:bodyPr/>
          <a:lstStyle/>
          <a:p>
            <a:pPr algn="just"/>
            <a:endParaRPr lang="pl-PL"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W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100 rocznicę  powrotu Solca do Polski,  zakończono prace związane z postawieniem nowego krzyża przy drodze prowadzącej do wsi Chrośna. W ramach działań realizowanych  przez Nadleśnictwo Solec Kujawski oraz Gminę Solec Kujawski, w  miejsce zniszczonego Krzyża Powstańców Wielkopolskich postawiono nowy krzyż wraz tablicą pamiątkową, przedstawiającą  jego historię oraz tabliczkę  wskazującą  na  obecność  Miejsca Pamięci Narodowej.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5" name="Prostokąt zaokrąglony 4"/>
          <p:cNvSpPr/>
          <p:nvPr/>
        </p:nvSpPr>
        <p:spPr>
          <a:xfrm>
            <a:off x="5515928" y="966158"/>
            <a:ext cx="4361317" cy="4106174"/>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t="-26000" b="-26000"/>
            </a:stretch>
          </a:blipFill>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Tree>
    <p:extLst>
      <p:ext uri="{BB962C8B-B14F-4D97-AF65-F5344CB8AC3E}">
        <p14:creationId xmlns:p14="http://schemas.microsoft.com/office/powerpoint/2010/main" val="355826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59221AA-5ADE-44A2-8813-D9EA121CBAEA}"/>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870637"/>
            <a:ext cx="6172200" cy="3107201"/>
          </a:xfrm>
        </p:spPr>
      </p:pic>
      <p:sp>
        <p:nvSpPr>
          <p:cNvPr id="4" name="Symbol zastępczy tekstu 3">
            <a:extLst>
              <a:ext uri="{FF2B5EF4-FFF2-40B4-BE49-F238E27FC236}">
                <a16:creationId xmlns="" xmlns:a16="http://schemas.microsoft.com/office/drawing/2014/main" id="{C1B579DC-0EDF-48AB-80B2-D30DDEC01501}"/>
              </a:ext>
            </a:extLst>
          </p:cNvPr>
          <p:cNvSpPr>
            <a:spLocks noGrp="1"/>
          </p:cNvSpPr>
          <p:nvPr>
            <p:ph type="body" sz="half" idx="2"/>
          </p:nvPr>
        </p:nvSpPr>
        <p:spPr/>
        <p:txBody>
          <a:bodyPr/>
          <a:lstStyle/>
          <a:p>
            <a:pPr algn="just"/>
            <a:r>
              <a:rPr lang="pl-PL" sz="1800" dirty="0">
                <a:effectLst/>
                <a:latin typeface="Times New Roman" panose="02020603050405020304" pitchFamily="18" charset="0"/>
                <a:ea typeface="Times New Roman" panose="02020603050405020304" pitchFamily="18" charset="0"/>
              </a:rPr>
              <a:t>Opracowano dokumentację budowlano – kosztorysową obejmującą utworzenie strefy wypoczynku i zabawy pn. </a:t>
            </a:r>
            <a:r>
              <a:rPr lang="pl-PL" sz="1800" i="1" dirty="0">
                <a:effectLst/>
                <a:latin typeface="Times New Roman" panose="02020603050405020304" pitchFamily="18" charset="0"/>
                <a:ea typeface="Times New Roman" panose="02020603050405020304" pitchFamily="18" charset="0"/>
              </a:rPr>
              <a:t>„Strefa wypoczynku i zabawy”</a:t>
            </a:r>
            <a:r>
              <a:rPr lang="pl-PL" sz="1800" dirty="0">
                <a:effectLst/>
                <a:latin typeface="Times New Roman" panose="02020603050405020304" pitchFamily="18" charset="0"/>
                <a:ea typeface="Times New Roman" panose="02020603050405020304" pitchFamily="18" charset="0"/>
              </a:rPr>
              <a:t>, utworzenie promenady w Parku Miejskim  pn.: </a:t>
            </a:r>
            <a:r>
              <a:rPr lang="pl-PL" sz="1800" i="1" dirty="0">
                <a:effectLst/>
                <a:latin typeface="Times New Roman" panose="02020603050405020304" pitchFamily="18" charset="0"/>
                <a:ea typeface="Times New Roman" panose="02020603050405020304" pitchFamily="18" charset="0"/>
              </a:rPr>
              <a:t>„Bez </a:t>
            </a:r>
            <a:r>
              <a:rPr lang="pl-PL" sz="1800" i="1" dirty="0" err="1">
                <a:effectLst/>
                <a:latin typeface="Times New Roman" panose="02020603050405020304" pitchFamily="18" charset="0"/>
                <a:ea typeface="Times New Roman" panose="02020603050405020304" pitchFamily="18" charset="0"/>
              </a:rPr>
              <a:t>smartfona</a:t>
            </a:r>
            <a:r>
              <a:rPr lang="pl-PL" sz="1800" i="1" dirty="0">
                <a:effectLst/>
                <a:latin typeface="Times New Roman" panose="02020603050405020304" pitchFamily="18" charset="0"/>
                <a:ea typeface="Times New Roman" panose="02020603050405020304" pitchFamily="18" charset="0"/>
              </a:rPr>
              <a:t>, więcej ruchu maluchu! Rodzinna Promenada”</a:t>
            </a:r>
            <a:r>
              <a:rPr lang="pl-PL" sz="1800" dirty="0">
                <a:effectLst/>
                <a:latin typeface="Times New Roman" panose="02020603050405020304" pitchFamily="18" charset="0"/>
                <a:ea typeface="Times New Roman" panose="02020603050405020304" pitchFamily="18" charset="0"/>
              </a:rPr>
              <a:t> oraz utworzenie rekreacyjnych tras rowerowych pn. </a:t>
            </a:r>
            <a:r>
              <a:rPr lang="pl-PL" sz="1800" i="1" dirty="0">
                <a:effectLst/>
                <a:latin typeface="Times New Roman" panose="02020603050405020304" pitchFamily="18" charset="0"/>
                <a:ea typeface="Times New Roman" panose="02020603050405020304" pitchFamily="18" charset="0"/>
              </a:rPr>
              <a:t>„Kompleks naturalnych tras rowerowych w Solcu Kujawskim”</a:t>
            </a:r>
            <a:r>
              <a:rPr lang="pl-PL" sz="1800" dirty="0">
                <a:effectLst/>
                <a:latin typeface="Times New Roman" panose="02020603050405020304" pitchFamily="18" charset="0"/>
                <a:ea typeface="Times New Roman" panose="02020603050405020304" pitchFamily="18" charset="0"/>
              </a:rPr>
              <a:t>. </a:t>
            </a:r>
            <a:endParaRPr lang="pl-PL" dirty="0"/>
          </a:p>
        </p:txBody>
      </p:sp>
    </p:spTree>
    <p:extLst>
      <p:ext uri="{BB962C8B-B14F-4D97-AF65-F5344CB8AC3E}">
        <p14:creationId xmlns:p14="http://schemas.microsoft.com/office/powerpoint/2010/main" val="294372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5626277-591F-431D-BC3C-695B4D2BE4D5}"/>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sp>
        <p:nvSpPr>
          <p:cNvPr id="4" name="Symbol zastępczy tekstu 3">
            <a:extLst>
              <a:ext uri="{FF2B5EF4-FFF2-40B4-BE49-F238E27FC236}">
                <a16:creationId xmlns="" xmlns:a16="http://schemas.microsoft.com/office/drawing/2014/main" id="{05B02993-AC42-4437-8C12-D291D04A5C77}"/>
              </a:ext>
            </a:extLst>
          </p:cNvPr>
          <p:cNvSpPr>
            <a:spLocks noGrp="1"/>
          </p:cNvSpPr>
          <p:nvPr>
            <p:ph type="body" sz="half" idx="2"/>
          </p:nvPr>
        </p:nvSpPr>
        <p:spPr/>
        <p:txBody>
          <a:bodyPr/>
          <a:lstStyle/>
          <a:p>
            <a:endParaRPr lang="pl-PL"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Zrealizowano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strefę wypoczynku i zabawy tj. placu zabaw przy ul. A. Mickiewicza. Zakres prac obejmował: wykonanie nawierzchni z piasku płukanego, montaż urządzeń zabawowych, montaż urządzeń uzupełniających w tym: ławek - 4 szt., koszy na śmieci – 2 szt. i tablic regulaminowych – 3 szt. oraz dosianie trawy na terenie rekreacyjnym na powierzchni ok. 100 m</a:t>
            </a:r>
            <a:r>
              <a:rPr lang="pl-PL" sz="18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5" name="Symbol zastępczy zawartości 4">
            <a:extLst>
              <a:ext uri="{FF2B5EF4-FFF2-40B4-BE49-F238E27FC236}">
                <a16:creationId xmlns="" xmlns:a16="http://schemas.microsoft.com/office/drawing/2014/main" id="{E4BF7861-CD77-454B-A958-13EAE1B6A0C9}"/>
              </a:ext>
            </a:extLst>
          </p:cNvPr>
          <p:cNvPicPr>
            <a:picLocks noGrp="1"/>
          </p:cNvPicPr>
          <p:nvPr>
            <p:ph idx="1"/>
          </p:nvPr>
        </p:nvPicPr>
        <p:blipFill>
          <a:blip r:embed="rId2" cstate="print"/>
          <a:srcRect/>
          <a:stretch>
            <a:fillRect/>
          </a:stretch>
        </p:blipFill>
        <p:spPr bwMode="auto">
          <a:xfrm>
            <a:off x="6096000" y="1649507"/>
            <a:ext cx="4518212" cy="3012140"/>
          </a:xfrm>
          <a:prstGeom prst="rect">
            <a:avLst/>
          </a:prstGeom>
          <a:noFill/>
          <a:ln w="9525">
            <a:noFill/>
            <a:miter lim="800000"/>
            <a:headEnd/>
            <a:tailEnd/>
          </a:ln>
        </p:spPr>
      </p:pic>
    </p:spTree>
    <p:extLst>
      <p:ext uri="{BB962C8B-B14F-4D97-AF65-F5344CB8AC3E}">
        <p14:creationId xmlns:p14="http://schemas.microsoft.com/office/powerpoint/2010/main" val="1942439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1DDF2BF-D928-482B-AF8E-09CD0330F8D5}"/>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267236"/>
            <a:ext cx="5116752" cy="3576307"/>
          </a:xfrm>
        </p:spPr>
      </p:pic>
      <p:sp>
        <p:nvSpPr>
          <p:cNvPr id="4" name="Symbol zastępczy tekstu 3">
            <a:extLst>
              <a:ext uri="{FF2B5EF4-FFF2-40B4-BE49-F238E27FC236}">
                <a16:creationId xmlns="" xmlns:a16="http://schemas.microsoft.com/office/drawing/2014/main" id="{C071D145-AC90-4912-A910-C871BCC4D019}"/>
              </a:ext>
            </a:extLst>
          </p:cNvPr>
          <p:cNvSpPr>
            <a:spLocks noGrp="1"/>
          </p:cNvSpPr>
          <p:nvPr>
            <p:ph type="body" sz="half" idx="2"/>
          </p:nvPr>
        </p:nvSpPr>
        <p:spPr/>
        <p:txBody>
          <a:bodyPr>
            <a:normAutofit lnSpcReduction="10000"/>
          </a:bodyPr>
          <a:lstStyle/>
          <a:p>
            <a:pPr algn="just"/>
            <a:r>
              <a:rPr lang="pl-PL" sz="1800" dirty="0">
                <a:effectLst/>
                <a:latin typeface="Times New Roman" panose="02020603050405020304" pitchFamily="18" charset="0"/>
                <a:ea typeface="Times New Roman" panose="02020603050405020304" pitchFamily="18" charset="0"/>
              </a:rPr>
              <a:t>Trwały przygotowania do opracowania przetargu nieograniczonego na </a:t>
            </a:r>
            <a:r>
              <a:rPr lang="pl-PL" sz="1800" dirty="0">
                <a:solidFill>
                  <a:srgbClr val="000000"/>
                </a:solidFill>
                <a:effectLst/>
                <a:latin typeface="Times New Roman" panose="02020603050405020304" pitchFamily="18" charset="0"/>
                <a:ea typeface="Times New Roman" panose="02020603050405020304" pitchFamily="18" charset="0"/>
              </a:rPr>
              <a:t>przebudowę pomieszczenia w budynku krytej pływalni na potrzeby uruchomienia saun i groty solnej w </a:t>
            </a:r>
            <a:r>
              <a:rPr lang="pl-PL" sz="1800" dirty="0" err="1">
                <a:solidFill>
                  <a:srgbClr val="000000"/>
                </a:solidFill>
                <a:effectLst/>
                <a:latin typeface="Times New Roman" panose="02020603050405020304" pitchFamily="18" charset="0"/>
                <a:ea typeface="Times New Roman" panose="02020603050405020304" pitchFamily="18" charset="0"/>
              </a:rPr>
              <a:t>OSiR</a:t>
            </a:r>
            <a:r>
              <a:rPr lang="pl-PL" sz="1800" dirty="0">
                <a:solidFill>
                  <a:srgbClr val="000000"/>
                </a:solidFill>
                <a:effectLst/>
                <a:latin typeface="Times New Roman" panose="02020603050405020304" pitchFamily="18" charset="0"/>
                <a:ea typeface="Times New Roman" panose="02020603050405020304" pitchFamily="18" charset="0"/>
              </a:rPr>
              <a:t>.</a:t>
            </a:r>
            <a:endParaRPr lang="pl-PL" sz="1800" dirty="0">
              <a:effectLst/>
              <a:latin typeface="Times New Roman" panose="02020603050405020304" pitchFamily="18" charset="0"/>
              <a:ea typeface="Times New Roman" panose="02020603050405020304" pitchFamily="18" charset="0"/>
            </a:endParaRPr>
          </a:p>
          <a:p>
            <a:pPr algn="just"/>
            <a:r>
              <a:rPr lang="pl-P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 ramach przedsięwzięcia planuje się zrealizowanie inwestycji polegającej na: wydzieleniu i wyposażeniu pomieszczenia komnaty solnej, wydzieleniu i wyposażeniu pomieszczeń dwóch saun - fińskiej i solnej oraz komunikacji ze strefą schładzania ciała, zmianie lokalizacji pomieszczenia socjalnego, sanitarnego i pomieszczenia gospodarczego.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3767955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9BEEA0D-0EB2-436C-A51F-48C97A810840}"/>
              </a:ext>
            </a:extLst>
          </p:cNvPr>
          <p:cNvSpPr>
            <a:spLocks noGrp="1"/>
          </p:cNvSpPr>
          <p:nvPr>
            <p:ph type="title"/>
          </p:nvPr>
        </p:nvSpPr>
        <p:spPr>
          <a:xfrm>
            <a:off x="839788" y="367553"/>
            <a:ext cx="3932237" cy="1600200"/>
          </a:xfrm>
        </p:spPr>
        <p:txBody>
          <a:bodyPr>
            <a:normAutofit/>
          </a:bodyPr>
          <a:lstStyle/>
          <a:p>
            <a:pPr algn="just">
              <a:lnSpc>
                <a:spcPct val="100000"/>
              </a:lnSpc>
            </a:pPr>
            <a:r>
              <a:rPr lang="pl-PL" sz="1800" b="1" u="sng" dirty="0">
                <a:effectLst/>
                <a:latin typeface="Times New Roman" panose="02020603050405020304" pitchFamily="18" charset="0"/>
                <a:ea typeface="Times New Roman" panose="02020603050405020304" pitchFamily="18" charset="0"/>
              </a:rPr>
              <a:t>OPIEKA ZDROWOTNA I MEDYCZNA DOSTOSOWANA DO POTRZEB SPOŁECZNYCH</a:t>
            </a:r>
            <a:endParaRPr lang="pl-PL" sz="1800" dirty="0">
              <a:effectLst/>
              <a:latin typeface="Times New Roman" panose="02020603050405020304" pitchFamily="18" charset="0"/>
              <a:ea typeface="Times New Roman" panose="02020603050405020304" pitchFamily="18" charset="0"/>
            </a:endParaRPr>
          </a:p>
        </p:txBody>
      </p:sp>
      <p:sp>
        <p:nvSpPr>
          <p:cNvPr id="4" name="Symbol zastępczy tekstu 3">
            <a:extLst>
              <a:ext uri="{FF2B5EF4-FFF2-40B4-BE49-F238E27FC236}">
                <a16:creationId xmlns="" xmlns:a16="http://schemas.microsoft.com/office/drawing/2014/main" id="{96F40773-841F-4B54-8BA2-EFAAD06C5BE3}"/>
              </a:ext>
            </a:extLst>
          </p:cNvPr>
          <p:cNvSpPr>
            <a:spLocks noGrp="1"/>
          </p:cNvSpPr>
          <p:nvPr>
            <p:ph type="body" sz="half" idx="2"/>
          </p:nvPr>
        </p:nvSpPr>
        <p:spPr/>
        <p:txBody>
          <a:bodyPr>
            <a:normAutofit fontScale="85000" lnSpcReduction="10000"/>
          </a:bodyPr>
          <a:lstStyle/>
          <a:p>
            <a:pPr algn="just">
              <a:lnSpc>
                <a:spcPct val="150000"/>
              </a:lnSpc>
            </a:pPr>
            <a:r>
              <a:rPr lang="pl-PL" sz="1800" dirty="0">
                <a:effectLst/>
                <a:latin typeface="Times New Roman" panose="02020603050405020304" pitchFamily="18" charset="0"/>
                <a:ea typeface="Times New Roman" panose="02020603050405020304" pitchFamily="18" charset="0"/>
              </a:rPr>
              <a:t>Zakupiono: </a:t>
            </a:r>
          </a:p>
          <a:p>
            <a:pPr marL="342900" lvl="0" indent="-342900" algn="just">
              <a:lnSpc>
                <a:spcPct val="150000"/>
              </a:lnSpc>
              <a:buFont typeface="Symbol" panose="05050102010706020507" pitchFamily="18" charset="2"/>
              <a:buChar char=""/>
            </a:pPr>
            <a:r>
              <a:rPr lang="pl-PL" sz="1800" dirty="0">
                <a:effectLst/>
                <a:latin typeface="Times New Roman" panose="02020603050405020304" pitchFamily="18" charset="0"/>
                <a:ea typeface="Times New Roman" panose="02020603050405020304" pitchFamily="18" charset="0"/>
              </a:rPr>
              <a:t>urządzenie wielofunkcyjne – aparat do elektroterapii, laseroterapii i magnetoterapii PHYSIOGO 500l/5011,</a:t>
            </a:r>
            <a:r>
              <a:rPr lang="pl-PL" sz="1800" dirty="0">
                <a:solidFill>
                  <a:srgbClr val="000000"/>
                </a:solidFill>
                <a:effectLst/>
                <a:latin typeface="Times New Roman" panose="02020603050405020304" pitchFamily="18" charset="0"/>
                <a:ea typeface="Times New Roman" panose="02020603050405020304" pitchFamily="18" charset="0"/>
              </a:rPr>
              <a:t> </a:t>
            </a:r>
            <a:endParaRPr lang="pl-PL"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pl-PL" sz="1800" dirty="0">
                <a:solidFill>
                  <a:srgbClr val="000000"/>
                </a:solidFill>
                <a:effectLst/>
                <a:latin typeface="Times New Roman" panose="02020603050405020304" pitchFamily="18" charset="0"/>
                <a:ea typeface="Times New Roman" panose="02020603050405020304" pitchFamily="18" charset="0"/>
              </a:rPr>
              <a:t>lampę bakteriobójczą przepływową dwufunkcyjną. </a:t>
            </a:r>
            <a:endParaRPr lang="pl-PL" sz="1800" dirty="0">
              <a:effectLst/>
              <a:latin typeface="Times New Roman" panose="02020603050405020304" pitchFamily="18" charset="0"/>
              <a:ea typeface="Times New Roman" panose="02020603050405020304" pitchFamily="18" charset="0"/>
            </a:endParaRPr>
          </a:p>
          <a:p>
            <a:pPr algn="just">
              <a:lnSpc>
                <a:spcPct val="150000"/>
              </a:lnSpc>
            </a:pPr>
            <a:r>
              <a:rPr lang="pl-PL" sz="1800" dirty="0">
                <a:solidFill>
                  <a:srgbClr val="000000"/>
                </a:solidFill>
                <a:latin typeface="Times New Roman" panose="02020603050405020304" pitchFamily="18" charset="0"/>
                <a:ea typeface="Times New Roman" panose="02020603050405020304" pitchFamily="18" charset="0"/>
              </a:rPr>
              <a:t>R</a:t>
            </a:r>
            <a:r>
              <a:rPr lang="pl-PL" sz="1800" dirty="0" smtClean="0">
                <a:solidFill>
                  <a:srgbClr val="000000"/>
                </a:solidFill>
                <a:effectLst/>
                <a:latin typeface="Times New Roman" panose="02020603050405020304" pitchFamily="18" charset="0"/>
                <a:ea typeface="Times New Roman" panose="02020603050405020304" pitchFamily="18" charset="0"/>
              </a:rPr>
              <a:t>ozpoczęto </a:t>
            </a:r>
            <a:r>
              <a:rPr lang="pl-PL" sz="1800" dirty="0">
                <a:solidFill>
                  <a:srgbClr val="000000"/>
                </a:solidFill>
                <a:effectLst/>
                <a:latin typeface="Times New Roman" panose="02020603050405020304" pitchFamily="18" charset="0"/>
                <a:ea typeface="Times New Roman" panose="02020603050405020304" pitchFamily="18" charset="0"/>
              </a:rPr>
              <a:t>remont i przebudowę gabinetu fizjoterapii jako działanie mające na celu podniesienie jakości świadczonych usług.</a:t>
            </a:r>
            <a:endParaRPr lang="pl-PL" sz="1800" dirty="0">
              <a:effectLst/>
              <a:latin typeface="Times New Roman" panose="02020603050405020304" pitchFamily="18" charset="0"/>
              <a:ea typeface="Times New Roman" panose="02020603050405020304" pitchFamily="18" charset="0"/>
            </a:endParaRPr>
          </a:p>
          <a:p>
            <a:endParaRPr lang="pl-PL" dirty="0"/>
          </a:p>
        </p:txBody>
      </p:sp>
      <p:pic>
        <p:nvPicPr>
          <p:cNvPr id="5" name="Symbol zastępczy zawartości 4">
            <a:extLst>
              <a:ext uri="{FF2B5EF4-FFF2-40B4-BE49-F238E27FC236}">
                <a16:creationId xmlns="" xmlns:a16="http://schemas.microsoft.com/office/drawing/2014/main" id="{C7F1B86F-D99C-442F-8D6B-68A72AB9D7EA}"/>
              </a:ext>
            </a:extLst>
          </p:cNvPr>
          <p:cNvPicPr>
            <a:picLocks noGrp="1"/>
          </p:cNvPicPr>
          <p:nvPr>
            <p:ph idx="1"/>
          </p:nvPr>
        </p:nvPicPr>
        <p:blipFill>
          <a:blip r:embed="rId2" cstate="print"/>
          <a:srcRect/>
          <a:stretch>
            <a:fillRect/>
          </a:stretch>
        </p:blipFill>
        <p:spPr bwMode="auto">
          <a:xfrm>
            <a:off x="6096000" y="1810872"/>
            <a:ext cx="4554072" cy="3137646"/>
          </a:xfrm>
          <a:prstGeom prst="rect">
            <a:avLst/>
          </a:prstGeom>
          <a:noFill/>
          <a:ln w="9525">
            <a:noFill/>
            <a:miter lim="800000"/>
            <a:headEnd/>
            <a:tailEnd/>
          </a:ln>
        </p:spPr>
      </p:pic>
    </p:spTree>
    <p:extLst>
      <p:ext uri="{BB962C8B-B14F-4D97-AF65-F5344CB8AC3E}">
        <p14:creationId xmlns:p14="http://schemas.microsoft.com/office/powerpoint/2010/main" val="1373590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777936B-82F1-4C93-9A0F-779034839F6B}"/>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NOWOCZESNA OŚWIATA</a:t>
            </a:r>
            <a:endParaRPr lang="pl-PL" dirty="0"/>
          </a:p>
        </p:txBody>
      </p:sp>
      <p:sp>
        <p:nvSpPr>
          <p:cNvPr id="4" name="Symbol zastępczy tekstu 3">
            <a:extLst>
              <a:ext uri="{FF2B5EF4-FFF2-40B4-BE49-F238E27FC236}">
                <a16:creationId xmlns="" xmlns:a16="http://schemas.microsoft.com/office/drawing/2014/main" id="{25895BB7-D292-4FE4-A57B-38359F9C483C}"/>
              </a:ext>
            </a:extLst>
          </p:cNvPr>
          <p:cNvSpPr>
            <a:spLocks noGrp="1"/>
          </p:cNvSpPr>
          <p:nvPr>
            <p:ph type="body" sz="half" idx="2"/>
          </p:nvPr>
        </p:nvSpPr>
        <p:spPr/>
        <p:txBody>
          <a:bodyPr>
            <a:normAutofit fontScale="47500" lnSpcReduction="20000"/>
          </a:bodyPr>
          <a:lstStyle/>
          <a:p>
            <a:pPr algn="just">
              <a:lnSpc>
                <a:spcPct val="150000"/>
              </a:lnSpc>
            </a:pPr>
            <a:r>
              <a:rPr lang="pl-PL" sz="1800" dirty="0">
                <a:effectLst/>
                <a:latin typeface="Times New Roman" panose="02020603050405020304" pitchFamily="18" charset="0"/>
                <a:ea typeface="Times New Roman" panose="02020603050405020304" pitchFamily="18" charset="0"/>
              </a:rPr>
              <a:t>W 2020 roku szkoły doposażono w nowoczesny sprzęt. </a:t>
            </a:r>
          </a:p>
          <a:p>
            <a:pPr algn="just">
              <a:lnSpc>
                <a:spcPct val="150000"/>
              </a:lnSpc>
            </a:pPr>
            <a:r>
              <a:rPr lang="pl-PL" sz="1800" i="1" dirty="0">
                <a:effectLst/>
                <a:latin typeface="Times New Roman" panose="02020603050405020304" pitchFamily="18" charset="0"/>
                <a:ea typeface="Times New Roman" panose="02020603050405020304" pitchFamily="18" charset="0"/>
              </a:rPr>
              <a:t>Szkoła Podstawowa nr 1:</a:t>
            </a:r>
            <a:endParaRPr lang="pl-PL"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tabLst>
                <a:tab pos="5629275" algn="l"/>
              </a:tabLst>
            </a:pPr>
            <a:r>
              <a:rPr lang="pl-PL"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dla</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klas I-III i dla dzieci niepełnosprawnych intelektualnie zakupione zostały: piłka dźwiękowa, komplet przyrządów do aktywności ruchowej, materac gimnastyczny, matematyczne tarcze celownicze, sensoryczne piłki owalne (2 szt.), tarcze zegarowe (18 szt.), lupy z pęsetą (24 szt.), magnetyczne mapy Polski (5 szt.), układy słoneczne i gwiazdozbiory (5 szt.), zestawy do rytmiki (6 szt.), łańcuchy korali (2 szt.), pomoce logopedyczne: sensoryczne koła, świecąca tęczowa piłeczka, wibrujący </a:t>
            </a:r>
            <a:r>
              <a:rPr lang="pl-PL" sz="1800" dirty="0" err="1">
                <a:effectLst/>
                <a:latin typeface="Times New Roman" panose="02020603050405020304" pitchFamily="18" charset="0"/>
                <a:ea typeface="Calibri" panose="020F0502020204030204" pitchFamily="34" charset="0"/>
                <a:cs typeface="Times New Roman" panose="02020603050405020304" pitchFamily="18" charset="0"/>
              </a:rPr>
              <a:t>masażer</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młynek-pozytywka, dźwiękowe kostki, pałeczka z rolkami do masażu, młotek z wypustkami do masażu, bębenek, duży zestaw instrumentów w walizce, tuba-deszcz, </a:t>
            </a:r>
            <a:r>
              <a:rPr lang="pl-PL" sz="1800" dirty="0" err="1">
                <a:effectLst/>
                <a:latin typeface="Times New Roman" panose="02020603050405020304" pitchFamily="18" charset="0"/>
                <a:ea typeface="Calibri" panose="020F0502020204030204" pitchFamily="34" charset="0"/>
                <a:cs typeface="Times New Roman" panose="02020603050405020304" pitchFamily="18" charset="0"/>
              </a:rPr>
              <a:t>przebijanka</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z młotkiem, świetlik pałeczka gruba,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tabLst>
                <a:tab pos="5629275" algn="l"/>
              </a:tabLst>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zakupiono sprzęt komputerowy: głośniki Genesis (2 szt.),  laptop </a:t>
            </a:r>
            <a:r>
              <a:rPr lang="pl-PL" sz="1800" dirty="0" err="1">
                <a:effectLst/>
                <a:latin typeface="Times New Roman" panose="02020603050405020304" pitchFamily="18" charset="0"/>
                <a:ea typeface="Calibri" panose="020F0502020204030204" pitchFamily="34" charset="0"/>
                <a:cs typeface="Times New Roman" panose="02020603050405020304" pitchFamily="18" charset="0"/>
              </a:rPr>
              <a:t>Qilive</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(1 szt.), laptop X541 (1 szt.), komputery Lenovo do pracowni komputerowej (15 szt.), radioodtwarzacz Philips oraz 3 telefony bezprzewodowe Panasonic. Zasoby szkoły zostały również wzbogacone o kosiarkę spalinową.</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5" name="Symbol zastępczy zawartości 4">
            <a:extLst>
              <a:ext uri="{FF2B5EF4-FFF2-40B4-BE49-F238E27FC236}">
                <a16:creationId xmlns="" xmlns:a16="http://schemas.microsoft.com/office/drawing/2014/main" id="{16FE8306-F683-4A54-8741-898F8C9BB5A8}"/>
              </a:ext>
            </a:extLst>
          </p:cNvPr>
          <p:cNvPicPr>
            <a:picLocks noGrp="1"/>
          </p:cNvPicPr>
          <p:nvPr>
            <p:ph idx="1"/>
          </p:nvPr>
        </p:nvPicPr>
        <p:blipFill>
          <a:blip r:embed="rId2" cstate="print"/>
          <a:srcRect/>
          <a:stretch>
            <a:fillRect/>
          </a:stretch>
        </p:blipFill>
        <p:spPr bwMode="auto">
          <a:xfrm>
            <a:off x="8659906" y="2057400"/>
            <a:ext cx="2692306" cy="2765612"/>
          </a:xfrm>
          <a:prstGeom prst="rect">
            <a:avLst/>
          </a:prstGeom>
          <a:noFill/>
          <a:ln w="9525">
            <a:noFill/>
            <a:miter lim="800000"/>
            <a:headEnd/>
            <a:tailEnd/>
          </a:ln>
        </p:spPr>
      </p:pic>
      <p:pic>
        <p:nvPicPr>
          <p:cNvPr id="6" name="Obraz 5">
            <a:extLst>
              <a:ext uri="{FF2B5EF4-FFF2-40B4-BE49-F238E27FC236}">
                <a16:creationId xmlns="" xmlns:a16="http://schemas.microsoft.com/office/drawing/2014/main" id="{DC78D129-5F9C-4D84-9853-92DB19897EBA}"/>
              </a:ext>
            </a:extLst>
          </p:cNvPr>
          <p:cNvPicPr/>
          <p:nvPr/>
        </p:nvPicPr>
        <p:blipFill>
          <a:blip r:embed="rId3" cstate="print"/>
          <a:srcRect/>
          <a:stretch>
            <a:fillRect/>
          </a:stretch>
        </p:blipFill>
        <p:spPr bwMode="auto">
          <a:xfrm>
            <a:off x="5307106" y="2057400"/>
            <a:ext cx="3352800" cy="2765612"/>
          </a:xfrm>
          <a:prstGeom prst="rect">
            <a:avLst/>
          </a:prstGeom>
          <a:noFill/>
          <a:ln w="9525">
            <a:noFill/>
            <a:miter lim="800000"/>
            <a:headEnd/>
            <a:tailEnd/>
          </a:ln>
        </p:spPr>
      </p:pic>
    </p:spTree>
    <p:extLst>
      <p:ext uri="{BB962C8B-B14F-4D97-AF65-F5344CB8AC3E}">
        <p14:creationId xmlns:p14="http://schemas.microsoft.com/office/powerpoint/2010/main" val="1256982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C1F18BD-F10C-4359-A8D3-7C229CF2CCC7}"/>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OŚWIATA</a:t>
            </a:r>
            <a:endParaRPr lang="pl-PL" sz="1800" dirty="0"/>
          </a:p>
        </p:txBody>
      </p:sp>
      <p:sp>
        <p:nvSpPr>
          <p:cNvPr id="4" name="Symbol zastępczy tekstu 3">
            <a:extLst>
              <a:ext uri="{FF2B5EF4-FFF2-40B4-BE49-F238E27FC236}">
                <a16:creationId xmlns="" xmlns:a16="http://schemas.microsoft.com/office/drawing/2014/main" id="{8198134D-4A05-4B50-8A83-39C32747FF04}"/>
              </a:ext>
            </a:extLst>
          </p:cNvPr>
          <p:cNvSpPr>
            <a:spLocks noGrp="1"/>
          </p:cNvSpPr>
          <p:nvPr>
            <p:ph type="body" sz="half" idx="2"/>
          </p:nvPr>
        </p:nvSpPr>
        <p:spPr/>
        <p:txBody>
          <a:bodyPr>
            <a:normAutofit fontScale="55000" lnSpcReduction="20000"/>
          </a:bodyPr>
          <a:lstStyle/>
          <a:p>
            <a:pPr algn="just">
              <a:lnSpc>
                <a:spcPct val="150000"/>
              </a:lnSpc>
              <a:tabLst>
                <a:tab pos="5629275" algn="l"/>
              </a:tabLst>
            </a:pPr>
            <a:r>
              <a:rPr lang="pl-PL" sz="1800" i="1" dirty="0">
                <a:effectLst/>
                <a:latin typeface="Times New Roman" panose="02020603050405020304" pitchFamily="18" charset="0"/>
                <a:ea typeface="Times New Roman" panose="02020603050405020304" pitchFamily="18" charset="0"/>
              </a:rPr>
              <a:t>Szkoła Podstawowa nr 4:</a:t>
            </a:r>
            <a:endParaRPr lang="pl-PL"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tabLst>
                <a:tab pos="5629275" algn="l"/>
              </a:tabLst>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zakupiono 25 zestawów „Szkolnych Pakietów Multimedialnych OSE” (tablety wraz z usługą dostępu do Internetu) w ramach projektu budowy Ogólnopolskiej Sieci Edukacyjnej,</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tabLst>
                <a:tab pos="5629275" algn="l"/>
              </a:tabLst>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użyczono szkole 40 zestawów: laptopów z oprogramowaniem oraz zestawem słuchawkowym w ramach realizacji projektu pn. </a:t>
            </a:r>
            <a:r>
              <a:rPr lang="pl-PL" sz="1800" i="1" dirty="0">
                <a:effectLst/>
                <a:latin typeface="Times New Roman" panose="02020603050405020304" pitchFamily="18" charset="0"/>
                <a:ea typeface="Calibri" panose="020F0502020204030204" pitchFamily="34" charset="0"/>
                <a:cs typeface="Times New Roman" panose="02020603050405020304" pitchFamily="18" charset="0"/>
              </a:rPr>
              <a:t>„Zdalna Szkoła – wsparcie Ogólnopolskiej Sieci Edukacyjnej w systemie kształcenia zdalnego”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współfinansowanego ze środków Europejskiego Funduszu Rozwoju Regionalnego w ramach Programu Operacyjnego Polska Cyfrowa na lata 2014-2020. Powyższy sprzęt użyczył Urząd Miejski w Solcu Kujawskim</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zakupiono 10 komputerów dla uczniów oraz 19 tablic magnetycznych </a:t>
            </a:r>
            <a:r>
              <a:rPr lang="pl-PL" sz="1800" dirty="0" err="1">
                <a:effectLst/>
                <a:latin typeface="Times New Roman" panose="02020603050405020304" pitchFamily="18" charset="0"/>
                <a:ea typeface="Calibri" panose="020F0502020204030204" pitchFamily="34" charset="0"/>
                <a:cs typeface="Times New Roman" panose="02020603050405020304" pitchFamily="18" charset="0"/>
              </a:rPr>
              <a:t>suchościeralnych</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5" name="Symbol zastępczy zawartości 4">
            <a:extLst>
              <a:ext uri="{FF2B5EF4-FFF2-40B4-BE49-F238E27FC236}">
                <a16:creationId xmlns="" xmlns:a16="http://schemas.microsoft.com/office/drawing/2014/main" id="{5741A9E8-2856-4E3E-9FEA-A1620D9C351D}"/>
              </a:ext>
            </a:extLst>
          </p:cNvPr>
          <p:cNvPicPr>
            <a:picLocks noGrp="1"/>
          </p:cNvPicPr>
          <p:nvPr>
            <p:ph idx="1"/>
          </p:nvPr>
        </p:nvPicPr>
        <p:blipFill>
          <a:blip r:embed="rId2" cstate="print"/>
          <a:srcRect/>
          <a:stretch>
            <a:fillRect/>
          </a:stretch>
        </p:blipFill>
        <p:spPr bwMode="auto">
          <a:xfrm>
            <a:off x="8247529" y="2057400"/>
            <a:ext cx="3299012" cy="2693894"/>
          </a:xfrm>
          <a:prstGeom prst="rect">
            <a:avLst/>
          </a:prstGeom>
          <a:noFill/>
          <a:ln w="9525">
            <a:noFill/>
            <a:miter lim="800000"/>
            <a:headEnd/>
            <a:tailEnd/>
          </a:ln>
        </p:spPr>
      </p:pic>
      <p:pic>
        <p:nvPicPr>
          <p:cNvPr id="6" name="Obraz 5">
            <a:extLst>
              <a:ext uri="{FF2B5EF4-FFF2-40B4-BE49-F238E27FC236}">
                <a16:creationId xmlns="" xmlns:a16="http://schemas.microsoft.com/office/drawing/2014/main" id="{77053286-42DB-4DD0-9984-6578438C168A}"/>
              </a:ext>
            </a:extLst>
          </p:cNvPr>
          <p:cNvPicPr/>
          <p:nvPr/>
        </p:nvPicPr>
        <p:blipFill>
          <a:blip r:embed="rId3" cstate="print"/>
          <a:srcRect/>
          <a:stretch>
            <a:fillRect/>
          </a:stretch>
        </p:blipFill>
        <p:spPr bwMode="auto">
          <a:xfrm>
            <a:off x="5135879" y="2057399"/>
            <a:ext cx="3111649" cy="2693893"/>
          </a:xfrm>
          <a:prstGeom prst="rect">
            <a:avLst/>
          </a:prstGeom>
          <a:noFill/>
          <a:ln w="9525">
            <a:noFill/>
            <a:miter lim="800000"/>
            <a:headEnd/>
            <a:tailEnd/>
          </a:ln>
        </p:spPr>
      </p:pic>
    </p:spTree>
    <p:extLst>
      <p:ext uri="{BB962C8B-B14F-4D97-AF65-F5344CB8AC3E}">
        <p14:creationId xmlns:p14="http://schemas.microsoft.com/office/powerpoint/2010/main" val="280689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5F92FE6-D1E4-405C-9B64-7CFADC002A35}"/>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SPRAWNY SYSTEM OPIEKI NAD SENIORAMI I OSOBAMI NIEPEŁNOSPRAWNYMI</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4347" y="1854679"/>
            <a:ext cx="4287066" cy="2664933"/>
          </a:xfrm>
        </p:spPr>
      </p:pic>
      <p:sp>
        <p:nvSpPr>
          <p:cNvPr id="4" name="Symbol zastępczy tekstu 3">
            <a:extLst>
              <a:ext uri="{FF2B5EF4-FFF2-40B4-BE49-F238E27FC236}">
                <a16:creationId xmlns="" xmlns:a16="http://schemas.microsoft.com/office/drawing/2014/main" id="{4A77A88E-23F3-42BE-B0C6-F7EAEA2DE508}"/>
              </a:ext>
            </a:extLst>
          </p:cNvPr>
          <p:cNvSpPr>
            <a:spLocks noGrp="1"/>
          </p:cNvSpPr>
          <p:nvPr>
            <p:ph type="body" sz="half" idx="2"/>
          </p:nvPr>
        </p:nvSpPr>
        <p:spPr/>
        <p:txBody>
          <a:bodyPr>
            <a:normAutofit fontScale="47500" lnSpcReduction="20000"/>
          </a:bodyPr>
          <a:lstStyle/>
          <a:p>
            <a:pPr algn="just">
              <a:lnSpc>
                <a:spcPct val="150000"/>
              </a:lnSpc>
            </a:pPr>
            <a:r>
              <a:rPr lang="pl-PL" sz="1800" dirty="0">
                <a:effectLst/>
                <a:latin typeface="Times New Roman" panose="02020603050405020304" pitchFamily="18" charset="0"/>
                <a:ea typeface="Times New Roman" panose="02020603050405020304" pitchFamily="18" charset="0"/>
              </a:rPr>
              <a:t>W ramach Gminnego Programu Rewitalizacji Miasta i Gminy Solec Kujawski na lata 2016 – 2023 realizowano projekt pn.: </a:t>
            </a:r>
            <a:r>
              <a:rPr lang="pl-PL" sz="1800" i="1" dirty="0">
                <a:effectLst/>
                <a:latin typeface="Times New Roman" panose="02020603050405020304" pitchFamily="18" charset="0"/>
                <a:ea typeface="Times New Roman" panose="02020603050405020304" pitchFamily="18" charset="0"/>
              </a:rPr>
              <a:t>„Między nami aktywnymi Seniorami”</a:t>
            </a:r>
            <a:r>
              <a:rPr lang="pl-PL" sz="1800" dirty="0">
                <a:effectLst/>
                <a:latin typeface="Times New Roman" panose="02020603050405020304" pitchFamily="18" charset="0"/>
                <a:ea typeface="Times New Roman" panose="02020603050405020304" pitchFamily="18" charset="0"/>
              </a:rPr>
              <a:t> współfinansowanego ze środków Europejskiego Funduszu Społecznego, oraz „Włączenie społeczne i rozwój usług opiekuńczych” w ramach ZIT, </a:t>
            </a:r>
          </a:p>
          <a:p>
            <a:pPr algn="just">
              <a:lnSpc>
                <a:spcPct val="150000"/>
              </a:lnSpc>
            </a:pPr>
            <a:r>
              <a:rPr lang="pl-PL" sz="1800" dirty="0">
                <a:effectLst/>
                <a:latin typeface="Times New Roman" panose="02020603050405020304" pitchFamily="18" charset="0"/>
                <a:ea typeface="Times New Roman" panose="02020603050405020304" pitchFamily="18" charset="0"/>
              </a:rPr>
              <a:t>W zrewitalizowanym budynku przy Placu Jana Pawła II 4 stworzono Klub Samopomocy „Stokrotka”, w którym 15 osób starszych powyżej 60 roku życia potrzebujących wsparcia w codziennym funkcjonowaniu skorzystało, w godzinach od 9.00 do 13.00, z zajęć z terapeutą zajęciowym, fizjoterapeutą i psychologiem oraz pomocy opiekunki środowiskowej. W Klubie Samopomocy wszyscy uczestnicy mieli zapewniony dojazd do placówki, a także powrót do miejsca zamieszkania oraz ciepły posiłek. W związku z zagrożeniem zakażenia się wirusem SARS-Cov-2 decyzją Wojewody Kujawsko-Pomorskiego z 20 października 2020 roku od 21 października 2020 roku zajęcia w placówkach wsparcia dziennego zostały zawieszone do odwołania. W związku z sytuacją wsparcie uczestników w Klubie Samopomocy realizowane było w formie zdalnej, a posiłki i materiały do zajęć dostarczane były przez pracowników do miejsc zamieszkania uczestników z zachowaniem szczególnej ostrożności.</a:t>
            </a:r>
          </a:p>
          <a:p>
            <a:endParaRPr lang="pl-PL" dirty="0"/>
          </a:p>
        </p:txBody>
      </p:sp>
    </p:spTree>
    <p:extLst>
      <p:ext uri="{BB962C8B-B14F-4D97-AF65-F5344CB8AC3E}">
        <p14:creationId xmlns:p14="http://schemas.microsoft.com/office/powerpoint/2010/main" val="299971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091FDC1-EB26-416D-A1C3-159851895503}"/>
              </a:ext>
            </a:extLst>
          </p:cNvPr>
          <p:cNvSpPr>
            <a:spLocks noGrp="1"/>
          </p:cNvSpPr>
          <p:nvPr>
            <p:ph type="title"/>
          </p:nvPr>
        </p:nvSpPr>
        <p:spPr/>
        <p:txBody>
          <a:bodyPr>
            <a:normAutofit/>
          </a:bodyPr>
          <a:lstStyle/>
          <a:p>
            <a:pPr>
              <a:lnSpc>
                <a:spcPct val="150000"/>
              </a:lnSpc>
            </a:pPr>
            <a:r>
              <a:rPr lang="pl-PL" sz="1800" b="1" u="sng" dirty="0">
                <a:effectLst/>
                <a:latin typeface="Times New Roman" panose="02020603050405020304" pitchFamily="18" charset="0"/>
                <a:ea typeface="Times New Roman" panose="02020603050405020304" pitchFamily="18" charset="0"/>
              </a:rPr>
              <a:t>ZREWITALIZOWANY RYNEK (PLAC JANA PAWŁA II)</a:t>
            </a:r>
            <a:endParaRPr lang="pl-PL" sz="1800" dirty="0">
              <a:effectLst/>
              <a:latin typeface="Times New Roman" panose="02020603050405020304" pitchFamily="18" charset="0"/>
              <a:ea typeface="Times New Roman" panose="02020603050405020304" pitchFamily="18" charset="0"/>
            </a:endParaRPr>
          </a:p>
        </p:txBody>
      </p:sp>
      <p:pic>
        <p:nvPicPr>
          <p:cNvPr id="4" name="Symbol zastępczy zawartości 3">
            <a:extLst>
              <a:ext uri="{FF2B5EF4-FFF2-40B4-BE49-F238E27FC236}">
                <a16:creationId xmlns="" xmlns:a16="http://schemas.microsoft.com/office/drawing/2014/main" id="{1343373E-C341-4EA9-9593-F50EB3E479BD}"/>
              </a:ext>
            </a:extLst>
          </p:cNvPr>
          <p:cNvPicPr>
            <a:picLocks noGrp="1"/>
          </p:cNvPicPr>
          <p:nvPr>
            <p:ph idx="1"/>
          </p:nvPr>
        </p:nvPicPr>
        <p:blipFill>
          <a:blip r:embed="rId2" cstate="print"/>
          <a:stretch>
            <a:fillRect/>
          </a:stretch>
        </p:blipFill>
        <p:spPr bwMode="auto">
          <a:xfrm>
            <a:off x="6096000" y="2330824"/>
            <a:ext cx="3729317" cy="2528047"/>
          </a:xfrm>
          <a:prstGeom prst="rect">
            <a:avLst/>
          </a:prstGeom>
          <a:noFill/>
          <a:ln w="9525">
            <a:noFill/>
            <a:miter lim="800000"/>
            <a:headEnd/>
            <a:tailEnd/>
          </a:ln>
        </p:spPr>
      </p:pic>
      <p:sp>
        <p:nvSpPr>
          <p:cNvPr id="5" name="Symbol zastępczy tekstu 4">
            <a:extLst>
              <a:ext uri="{FF2B5EF4-FFF2-40B4-BE49-F238E27FC236}">
                <a16:creationId xmlns="" xmlns:a16="http://schemas.microsoft.com/office/drawing/2014/main" id="{D5B5A8F6-D4D7-4CE5-8231-3670F303F851}"/>
              </a:ext>
            </a:extLst>
          </p:cNvPr>
          <p:cNvSpPr>
            <a:spLocks noGrp="1"/>
          </p:cNvSpPr>
          <p:nvPr>
            <p:ph type="body" sz="half" idx="2"/>
          </p:nvPr>
        </p:nvSpPr>
        <p:spPr/>
        <p:txBody>
          <a:bodyPr>
            <a:normAutofit fontScale="92500" lnSpcReduction="10000"/>
          </a:bodyPr>
          <a:lstStyle/>
          <a:p>
            <a:r>
              <a:rPr lang="pl-PL" sz="1800" dirty="0">
                <a:effectLst/>
                <a:latin typeface="Times New Roman" panose="02020603050405020304" pitchFamily="18" charset="0"/>
                <a:ea typeface="Times New Roman" panose="02020603050405020304" pitchFamily="18" charset="0"/>
              </a:rPr>
              <a:t>W lipcu 2020 r. zakończono odrestaurowanie budynku przy Placu Jana Pawła II </a:t>
            </a:r>
            <a:r>
              <a:rPr lang="pl-PL" sz="1800" dirty="0" smtClean="0">
                <a:effectLst/>
                <a:latin typeface="Times New Roman" panose="02020603050405020304" pitchFamily="18" charset="0"/>
                <a:ea typeface="Times New Roman" panose="02020603050405020304" pitchFamily="18" charset="0"/>
              </a:rPr>
              <a:t>4:</a:t>
            </a:r>
            <a:endParaRPr lang="pl-PL"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pl-PL" sz="1800" dirty="0">
                <a:effectLst/>
                <a:latin typeface="Times New Roman" panose="02020603050405020304" pitchFamily="18" charset="0"/>
                <a:ea typeface="Times New Roman" panose="02020603050405020304" pitchFamily="18" charset="0"/>
              </a:rPr>
              <a:t>przeprowadzono termomodernizację budynku</a:t>
            </a:r>
          </a:p>
          <a:p>
            <a:pPr marL="285750" indent="-285750">
              <a:buFont typeface="Arial" panose="020B0604020202020204" pitchFamily="34" charset="0"/>
              <a:buChar char="•"/>
            </a:pPr>
            <a:r>
              <a:rPr lang="pl-PL" sz="1800" dirty="0">
                <a:effectLst/>
                <a:latin typeface="Times New Roman" panose="02020603050405020304" pitchFamily="18" charset="0"/>
                <a:ea typeface="Times New Roman" panose="02020603050405020304" pitchFamily="18" charset="0"/>
              </a:rPr>
              <a:t>zagospodarowano działkę po uprzedniej rozbiórce czterech budynków gospodarczych</a:t>
            </a:r>
          </a:p>
          <a:p>
            <a:pPr marL="285750" indent="-285750">
              <a:buFont typeface="Arial" panose="020B0604020202020204" pitchFamily="34" charset="0"/>
              <a:buChar char="•"/>
            </a:pPr>
            <a:r>
              <a:rPr lang="pl-PL" sz="1800" dirty="0">
                <a:effectLst/>
                <a:latin typeface="Times New Roman" panose="02020603050405020304" pitchFamily="18" charset="0"/>
                <a:ea typeface="Times New Roman" panose="02020603050405020304" pitchFamily="18" charset="0"/>
              </a:rPr>
              <a:t>przebudowano obiekt </a:t>
            </a:r>
            <a:endParaRPr lang="pl-PL" sz="18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zaadaptowano poddasze, w ramach którego powstały trzy mieszkania chronione wspomagane dla osób starszych niesamodzielnych lub niepełnosprawnych oraz jedno mieszkanie dla opiekuna.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pl-PL" dirty="0"/>
          </a:p>
        </p:txBody>
      </p:sp>
    </p:spTree>
    <p:extLst>
      <p:ext uri="{BB962C8B-B14F-4D97-AF65-F5344CB8AC3E}">
        <p14:creationId xmlns:p14="http://schemas.microsoft.com/office/powerpoint/2010/main" val="2607971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4440A66-BCBB-4155-9CD3-B2B6477C14A7}"/>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SPRAWNY SYSTEM OPIEKI NAD SENIORAMI I OSOBAMI NIEPEŁNOSPRAWNYMI</a:t>
            </a:r>
            <a:endParaRPr lang="pl-PL" sz="1800" dirty="0"/>
          </a:p>
        </p:txBody>
      </p:sp>
      <p:sp>
        <p:nvSpPr>
          <p:cNvPr id="4" name="Symbol zastępczy tekstu 3">
            <a:extLst>
              <a:ext uri="{FF2B5EF4-FFF2-40B4-BE49-F238E27FC236}">
                <a16:creationId xmlns="" xmlns:a16="http://schemas.microsoft.com/office/drawing/2014/main" id="{EF0F46A6-790D-4C1A-B548-612802C7CD44}"/>
              </a:ext>
            </a:extLst>
          </p:cNvPr>
          <p:cNvSpPr>
            <a:spLocks noGrp="1"/>
          </p:cNvSpPr>
          <p:nvPr>
            <p:ph type="body" sz="half" idx="2"/>
          </p:nvPr>
        </p:nvSpPr>
        <p:spPr/>
        <p:txBody>
          <a:bodyPr/>
          <a:lstStyle/>
          <a:p>
            <a:endParaRPr lang="pl-PL"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Biblioteka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Publiczna w Solcu Kujawskim uruchomiła Pogotowie Książkowe. Osoby chore lub mające problem z poruszaniem się, mogły zadzwonić i zamówić książki do domu.</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5" name="Symbol zastępczy zawartości 4" descr="Brak dostępnego opisu zdjęcia.">
            <a:extLst>
              <a:ext uri="{FF2B5EF4-FFF2-40B4-BE49-F238E27FC236}">
                <a16:creationId xmlns="" xmlns:a16="http://schemas.microsoft.com/office/drawing/2014/main" id="{A098038B-F5E2-47F9-85A6-ACFF835A516F}"/>
              </a:ext>
            </a:extLst>
          </p:cNvPr>
          <p:cNvPicPr>
            <a:picLocks noGrp="1"/>
          </p:cNvPicPr>
          <p:nvPr>
            <p:ph idx="1"/>
          </p:nvPr>
        </p:nvPicPr>
        <p:blipFill>
          <a:blip r:embed="rId2" cstate="print"/>
          <a:srcRect/>
          <a:stretch>
            <a:fillRect/>
          </a:stretch>
        </p:blipFill>
        <p:spPr bwMode="auto">
          <a:xfrm>
            <a:off x="5611906" y="2040775"/>
            <a:ext cx="4141694" cy="3015319"/>
          </a:xfrm>
          <a:prstGeom prst="rect">
            <a:avLst/>
          </a:prstGeom>
          <a:noFill/>
          <a:ln w="9525">
            <a:noFill/>
            <a:miter lim="800000"/>
            <a:headEnd/>
            <a:tailEnd/>
          </a:ln>
        </p:spPr>
      </p:pic>
    </p:spTree>
    <p:extLst>
      <p:ext uri="{BB962C8B-B14F-4D97-AF65-F5344CB8AC3E}">
        <p14:creationId xmlns:p14="http://schemas.microsoft.com/office/powerpoint/2010/main" val="1897211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E8C29FE-60C3-427B-B583-92C104868F2F}"/>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SPRAWNY SYSTEM OPIEKI NAD SENIORAMI I OSOBAMI NIEPEŁNOSPRAWNYMI</a:t>
            </a:r>
            <a:endParaRPr lang="pl-PL" sz="1800" dirty="0"/>
          </a:p>
        </p:txBody>
      </p:sp>
      <p:sp>
        <p:nvSpPr>
          <p:cNvPr id="4" name="Symbol zastępczy tekstu 3">
            <a:extLst>
              <a:ext uri="{FF2B5EF4-FFF2-40B4-BE49-F238E27FC236}">
                <a16:creationId xmlns="" xmlns:a16="http://schemas.microsoft.com/office/drawing/2014/main" id="{99120B68-7C31-429A-A036-7A30D635137C}"/>
              </a:ext>
            </a:extLst>
          </p:cNvPr>
          <p:cNvSpPr>
            <a:spLocks noGrp="1"/>
          </p:cNvSpPr>
          <p:nvPr>
            <p:ph type="body" sz="half" idx="2"/>
          </p:nvPr>
        </p:nvSpPr>
        <p:spPr/>
        <p:txBody>
          <a:bodyPr/>
          <a:lstStyle/>
          <a:p>
            <a:endParaRPr lang="pl-PL" sz="1800" dirty="0" smtClean="0">
              <a:effectLst/>
              <a:latin typeface="Times New Roman" panose="02020603050405020304" pitchFamily="18" charset="0"/>
              <a:ea typeface="Times New Roman" panose="02020603050405020304" pitchFamily="18" charset="0"/>
            </a:endParaRPr>
          </a:p>
          <a:p>
            <a:pPr algn="just"/>
            <a:r>
              <a:rPr lang="pl-PL" sz="1800" dirty="0" smtClean="0">
                <a:effectLst/>
                <a:latin typeface="Times New Roman" panose="02020603050405020304" pitchFamily="18" charset="0"/>
                <a:ea typeface="Times New Roman" panose="02020603050405020304" pitchFamily="18" charset="0"/>
              </a:rPr>
              <a:t>W </a:t>
            </a:r>
            <a:r>
              <a:rPr lang="pl-PL" sz="1800" dirty="0">
                <a:effectLst/>
                <a:latin typeface="Times New Roman" panose="02020603050405020304" pitchFamily="18" charset="0"/>
                <a:ea typeface="Times New Roman" panose="02020603050405020304" pitchFamily="18" charset="0"/>
              </a:rPr>
              <a:t>ramach organizowanego przez województwo kujawsko - pomorskie </a:t>
            </a:r>
            <a:r>
              <a:rPr lang="pl-PL" sz="1800" i="1" dirty="0">
                <a:effectLst/>
                <a:latin typeface="Times New Roman" panose="02020603050405020304" pitchFamily="18" charset="0"/>
                <a:ea typeface="Times New Roman" panose="02020603050405020304" pitchFamily="18" charset="0"/>
              </a:rPr>
              <a:t>„Programu profilaktyki zakażeń </a:t>
            </a:r>
            <a:r>
              <a:rPr lang="pl-PL" sz="1800" i="1" dirty="0" err="1">
                <a:effectLst/>
                <a:latin typeface="Times New Roman" panose="02020603050405020304" pitchFamily="18" charset="0"/>
                <a:ea typeface="Times New Roman" panose="02020603050405020304" pitchFamily="18" charset="0"/>
              </a:rPr>
              <a:t>pneumokokowych</a:t>
            </a:r>
            <a:r>
              <a:rPr lang="pl-PL" sz="1800" i="1" dirty="0">
                <a:effectLst/>
                <a:latin typeface="Times New Roman" panose="02020603050405020304" pitchFamily="18" charset="0"/>
                <a:ea typeface="Times New Roman" panose="02020603050405020304" pitchFamily="18" charset="0"/>
              </a:rPr>
              <a:t> wśród osób dorosłych w oparciu o szczepienia przeciwko pneumokokom w województwie kujawsko – pomorskim”</a:t>
            </a:r>
            <a:r>
              <a:rPr lang="pl-PL" sz="1800" dirty="0">
                <a:effectLst/>
                <a:latin typeface="Times New Roman" panose="02020603050405020304" pitchFamily="18" charset="0"/>
                <a:ea typeface="Times New Roman" panose="02020603050405020304" pitchFamily="18" charset="0"/>
              </a:rPr>
              <a:t> przeprowadzono bezpłatne szczepienia dla osób powyżej 65 roku życia. W programie uczestniczyło 20 seniorów. Szczepienia wykonała Przychodnia Zdrowia „</a:t>
            </a:r>
            <a:r>
              <a:rPr lang="pl-PL" sz="1800" dirty="0" err="1">
                <a:effectLst/>
                <a:latin typeface="Times New Roman" panose="02020603050405020304" pitchFamily="18" charset="0"/>
                <a:ea typeface="Times New Roman" panose="02020603050405020304" pitchFamily="18" charset="0"/>
              </a:rPr>
              <a:t>Solmed</a:t>
            </a:r>
            <a:r>
              <a:rPr lang="pl-PL" sz="1800" dirty="0">
                <a:effectLst/>
                <a:latin typeface="Times New Roman" panose="02020603050405020304" pitchFamily="18" charset="0"/>
                <a:ea typeface="Times New Roman" panose="02020603050405020304" pitchFamily="18" charset="0"/>
              </a:rPr>
              <a:t>” Sp. </a:t>
            </a:r>
            <a:r>
              <a:rPr lang="pl-PL" sz="1800" dirty="0" err="1">
                <a:effectLst/>
                <a:latin typeface="Times New Roman" panose="02020603050405020304" pitchFamily="18" charset="0"/>
                <a:ea typeface="Times New Roman" panose="02020603050405020304" pitchFamily="18" charset="0"/>
              </a:rPr>
              <a:t>zo.o</a:t>
            </a:r>
            <a:r>
              <a:rPr lang="pl-PL" sz="1800" dirty="0">
                <a:effectLst/>
                <a:latin typeface="Times New Roman" panose="02020603050405020304" pitchFamily="18" charset="0"/>
                <a:ea typeface="Times New Roman" panose="02020603050405020304" pitchFamily="18" charset="0"/>
              </a:rPr>
              <a:t>., Gmina współfinansowała realizację szczepień.</a:t>
            </a:r>
          </a:p>
          <a:p>
            <a:pPr algn="just"/>
            <a:endParaRPr lang="pl-PL" dirty="0"/>
          </a:p>
        </p:txBody>
      </p:sp>
      <p:pic>
        <p:nvPicPr>
          <p:cNvPr id="5" name="Symbol zastępczy zawartości 4" descr="Pneumokoki plakat">
            <a:extLst>
              <a:ext uri="{FF2B5EF4-FFF2-40B4-BE49-F238E27FC236}">
                <a16:creationId xmlns="" xmlns:a16="http://schemas.microsoft.com/office/drawing/2014/main" id="{0FD601E8-4C9F-4E0B-BDE4-2A5FDCF110F9}"/>
              </a:ext>
            </a:extLst>
          </p:cNvPr>
          <p:cNvPicPr>
            <a:picLocks noGrp="1"/>
          </p:cNvPicPr>
          <p:nvPr>
            <p:ph idx="1"/>
          </p:nvPr>
        </p:nvPicPr>
        <p:blipFill>
          <a:blip r:embed="rId2" cstate="print"/>
          <a:srcRect/>
          <a:stretch>
            <a:fillRect/>
          </a:stretch>
        </p:blipFill>
        <p:spPr bwMode="auto">
          <a:xfrm>
            <a:off x="6341316" y="1613647"/>
            <a:ext cx="3932237" cy="3811588"/>
          </a:xfrm>
          <a:prstGeom prst="rect">
            <a:avLst/>
          </a:prstGeom>
          <a:noFill/>
          <a:ln w="9525">
            <a:noFill/>
            <a:miter lim="800000"/>
            <a:headEnd/>
            <a:tailEnd/>
          </a:ln>
        </p:spPr>
      </p:pic>
    </p:spTree>
    <p:extLst>
      <p:ext uri="{BB962C8B-B14F-4D97-AF65-F5344CB8AC3E}">
        <p14:creationId xmlns:p14="http://schemas.microsoft.com/office/powerpoint/2010/main" val="3138071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698DAD0-5934-4E70-AA3D-5D95146DEF39}"/>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dirty="0"/>
          </a:p>
        </p:txBody>
      </p:sp>
      <p:sp>
        <p:nvSpPr>
          <p:cNvPr id="4" name="Symbol zastępczy tekstu 3">
            <a:extLst>
              <a:ext uri="{FF2B5EF4-FFF2-40B4-BE49-F238E27FC236}">
                <a16:creationId xmlns="" xmlns:a16="http://schemas.microsoft.com/office/drawing/2014/main" id="{46714BCE-0A1C-45CD-8E06-FF68E2FFDFBE}"/>
              </a:ext>
            </a:extLst>
          </p:cNvPr>
          <p:cNvSpPr>
            <a:spLocks noGrp="1"/>
          </p:cNvSpPr>
          <p:nvPr>
            <p:ph type="body" sz="half" idx="2"/>
          </p:nvPr>
        </p:nvSpPr>
        <p:spPr/>
        <p:txBody>
          <a:bodyPr>
            <a:normAutofit fontScale="92500" lnSpcReduction="10000"/>
          </a:bodyPr>
          <a:lstStyle/>
          <a:p>
            <a:pPr algn="just"/>
            <a:endParaRPr lang="pl-PL" sz="1800" dirty="0" smtClean="0">
              <a:effectLst/>
              <a:latin typeface="Times New Roman" panose="02020603050405020304" pitchFamily="18" charset="0"/>
              <a:ea typeface="Calibri" panose="020F0502020204030204" pitchFamily="34" charset="0"/>
            </a:endParaRPr>
          </a:p>
          <a:p>
            <a:pPr algn="just"/>
            <a:r>
              <a:rPr lang="pl-PL" sz="1800" dirty="0" smtClean="0">
                <a:effectLst/>
                <a:latin typeface="Times New Roman" panose="02020603050405020304" pitchFamily="18" charset="0"/>
                <a:ea typeface="Calibri" panose="020F0502020204030204" pitchFamily="34" charset="0"/>
              </a:rPr>
              <a:t>W </a:t>
            </a:r>
            <a:r>
              <a:rPr lang="pl-PL" sz="1800" dirty="0">
                <a:effectLst/>
                <a:latin typeface="Times New Roman" panose="02020603050405020304" pitchFamily="18" charset="0"/>
                <a:ea typeface="Calibri" panose="020F0502020204030204" pitchFamily="34" charset="0"/>
              </a:rPr>
              <a:t>ramach </a:t>
            </a:r>
            <a:r>
              <a:rPr lang="pl-PL" sz="1800" b="1" dirty="0">
                <a:effectLst/>
                <a:latin typeface="Times New Roman" panose="02020603050405020304" pitchFamily="18" charset="0"/>
                <a:ea typeface="Calibri" panose="020F0502020204030204" pitchFamily="34" charset="0"/>
              </a:rPr>
              <a:t>budowy dróg na Osiedlu Leśnym</a:t>
            </a:r>
            <a:r>
              <a:rPr lang="pl-PL" sz="1800" dirty="0">
                <a:effectLst/>
                <a:latin typeface="Times New Roman" panose="02020603050405020304" pitchFamily="18" charset="0"/>
                <a:ea typeface="Times New Roman" panose="02020603050405020304" pitchFamily="18" charset="0"/>
              </a:rPr>
              <a:t> w 2020 r. realizowano następujące zadania:</a:t>
            </a:r>
          </a:p>
          <a:p>
            <a:pPr marL="342900" indent="-342900" algn="just">
              <a:buFont typeface="+mj-lt"/>
              <a:buAutoNum type="arabicPeriod"/>
            </a:pPr>
            <a:r>
              <a:rPr lang="pl-PL" sz="1800" dirty="0">
                <a:effectLst/>
                <a:latin typeface="Times New Roman" panose="02020603050405020304" pitchFamily="18" charset="0"/>
                <a:ea typeface="Times New Roman" panose="02020603050405020304" pitchFamily="18" charset="0"/>
              </a:rPr>
              <a:t>Ulice: </a:t>
            </a:r>
            <a:r>
              <a:rPr lang="pl-PL" sz="1800" i="1" dirty="0">
                <a:effectLst/>
                <a:latin typeface="Times New Roman" panose="02020603050405020304" pitchFamily="18" charset="0"/>
                <a:ea typeface="Times New Roman" panose="02020603050405020304" pitchFamily="18" charset="0"/>
              </a:rPr>
              <a:t>Prosta odc. od ul. Spokojnej do ul. Łąkowej, Łąkowa odc. od przejazdu kolejowego do ul. Zbożowej, Zbożowa odc. od ul. Łąkowej do ul. Wiosennej</a:t>
            </a:r>
            <a:r>
              <a:rPr lang="pl-PL" sz="1800" dirty="0">
                <a:effectLst/>
                <a:latin typeface="Times New Roman" panose="02020603050405020304" pitchFamily="18" charset="0"/>
                <a:ea typeface="Times New Roman" panose="02020603050405020304" pitchFamily="18" charset="0"/>
              </a:rPr>
              <a:t>.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 roku 2020 wykonano nawierzchnię jezdni, chodnika i ścieżki rowerowej oraz kanalizację deszczową w pasie drogowym ulicy Prostej o długości 600 m, kanalizację deszczową w ul. Łąkowej na odcinku od ul. Prostej do przejazdu kolejowego oraz przepust pod torami kolejowymi.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pl-PL" sz="1800" dirty="0">
              <a:effectLst/>
              <a:latin typeface="Times New Roman" panose="02020603050405020304" pitchFamily="18" charset="0"/>
              <a:ea typeface="Times New Roman" panose="02020603050405020304" pitchFamily="18" charset="0"/>
            </a:endParaRPr>
          </a:p>
          <a:p>
            <a:endParaRPr lang="pl-PL" dirty="0"/>
          </a:p>
        </p:txBody>
      </p:sp>
      <p:pic>
        <p:nvPicPr>
          <p:cNvPr id="5" name="Symbol zastępczy zawartości 4">
            <a:extLst>
              <a:ext uri="{FF2B5EF4-FFF2-40B4-BE49-F238E27FC236}">
                <a16:creationId xmlns="" xmlns:a16="http://schemas.microsoft.com/office/drawing/2014/main" id="{10D5607E-11BC-405B-AF3A-ED14E187CD21}"/>
              </a:ext>
            </a:extLst>
          </p:cNvPr>
          <p:cNvPicPr>
            <a:picLocks noGrp="1"/>
          </p:cNvPicPr>
          <p:nvPr>
            <p:ph idx="1"/>
          </p:nvPr>
        </p:nvPicPr>
        <p:blipFill>
          <a:blip r:embed="rId2" cstate="print"/>
          <a:srcRect/>
          <a:stretch>
            <a:fillRect/>
          </a:stretch>
        </p:blipFill>
        <p:spPr bwMode="auto">
          <a:xfrm>
            <a:off x="5414682" y="2205318"/>
            <a:ext cx="4912659" cy="3299011"/>
          </a:xfrm>
          <a:prstGeom prst="rect">
            <a:avLst/>
          </a:prstGeom>
          <a:noFill/>
          <a:ln w="9525">
            <a:noFill/>
            <a:miter lim="800000"/>
            <a:headEnd/>
            <a:tailEnd/>
          </a:ln>
        </p:spPr>
      </p:pic>
    </p:spTree>
    <p:extLst>
      <p:ext uri="{BB962C8B-B14F-4D97-AF65-F5344CB8AC3E}">
        <p14:creationId xmlns:p14="http://schemas.microsoft.com/office/powerpoint/2010/main" val="329022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BAAB2A8-E68E-4A61-9740-33A1E8A5D3AE}"/>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870637"/>
            <a:ext cx="6172200" cy="3107201"/>
          </a:xfrm>
        </p:spPr>
      </p:pic>
      <p:sp>
        <p:nvSpPr>
          <p:cNvPr id="4" name="Symbol zastępczy tekstu 3">
            <a:extLst>
              <a:ext uri="{FF2B5EF4-FFF2-40B4-BE49-F238E27FC236}">
                <a16:creationId xmlns="" xmlns:a16="http://schemas.microsoft.com/office/drawing/2014/main" id="{5E0CB7E2-4DA6-4EA3-84D3-16FCE5522A4C}"/>
              </a:ext>
            </a:extLst>
          </p:cNvPr>
          <p:cNvSpPr>
            <a:spLocks noGrp="1"/>
          </p:cNvSpPr>
          <p:nvPr>
            <p:ph type="body" sz="half" idx="2"/>
          </p:nvPr>
        </p:nvSpPr>
        <p:spPr/>
        <p:txBody>
          <a:bodyPr>
            <a:normAutofit lnSpcReduction="10000"/>
          </a:bodyPr>
          <a:lstStyle/>
          <a:p>
            <a:pPr algn="just">
              <a:lnSpc>
                <a:spcPct val="150000"/>
              </a:lnSpc>
            </a:pPr>
            <a:r>
              <a:rPr lang="pl-PL" sz="1400" i="1" dirty="0">
                <a:effectLst/>
                <a:latin typeface="Times New Roman" pitchFamily="18" charset="0"/>
                <a:ea typeface="Times New Roman" pitchFamily="18" charset="0"/>
                <a:cs typeface="Times New Roman" pitchFamily="18" charset="0"/>
              </a:rPr>
              <a:t>2. Ulicę Łąkową odcinek od ul. Zbożowej do ul. Wiejskiej (z wyłączeniem skrzyżowania z ul. Wiejską) </a:t>
            </a: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W grudniu 2020 r.;</a:t>
            </a:r>
          </a:p>
          <a:p>
            <a:pPr algn="just">
              <a:lnSpc>
                <a:spcPct val="150000"/>
              </a:lnSpc>
            </a:pP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pl-PL" sz="1400" dirty="0">
                <a:latin typeface="Times New Roman" panose="02020603050405020304" pitchFamily="18" charset="0"/>
                <a:ea typeface="Calibri" panose="020F0502020204030204" pitchFamily="34" charset="0"/>
                <a:cs typeface="Times New Roman" panose="02020603050405020304" pitchFamily="18" charset="0"/>
              </a:rPr>
              <a:t>P</a:t>
            </a:r>
            <a:r>
              <a:rPr lang="pl-PL" sz="1400" dirty="0">
                <a:effectLst/>
                <a:latin typeface="Times New Roman" panose="02020603050405020304" pitchFamily="18" charset="0"/>
                <a:ea typeface="Calibri" panose="020F0502020204030204" pitchFamily="34" charset="0"/>
                <a:cs typeface="Times New Roman" panose="02020603050405020304" pitchFamily="18" charset="0"/>
              </a:rPr>
              <a:t>odpisano umowę na wykonanie robót budowlanych, na kwotę 1,1 mln. zł. brutto. Zakres prac obejmuje: budowę odcinka ulicy Łąkowej o dł. 257 m o nawierzchni asfaltowej, budowę kanalizacji deszczowej z podejściami i wpustami deszczowymi, budowę kanalizacji kablowej oraz wykonanie oznakowania poziomego     i pionowego. Planowany termin zakończenia inwestycji – 29.10.2021 r.</a:t>
            </a:r>
          </a:p>
          <a:p>
            <a:endParaRPr lang="pl-PL" dirty="0"/>
          </a:p>
        </p:txBody>
      </p:sp>
    </p:spTree>
    <p:extLst>
      <p:ext uri="{BB962C8B-B14F-4D97-AF65-F5344CB8AC3E}">
        <p14:creationId xmlns:p14="http://schemas.microsoft.com/office/powerpoint/2010/main" val="130955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1EDF434-34C6-47FF-8C3D-68954349E6BB}"/>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sp>
        <p:nvSpPr>
          <p:cNvPr id="4" name="Symbol zastępczy tekstu 3">
            <a:extLst>
              <a:ext uri="{FF2B5EF4-FFF2-40B4-BE49-F238E27FC236}">
                <a16:creationId xmlns="" xmlns:a16="http://schemas.microsoft.com/office/drawing/2014/main" id="{47F4407E-8347-4CA0-BF61-6848DC61E185}"/>
              </a:ext>
            </a:extLst>
          </p:cNvPr>
          <p:cNvSpPr>
            <a:spLocks noGrp="1"/>
          </p:cNvSpPr>
          <p:nvPr>
            <p:ph type="body" sz="half" idx="2"/>
          </p:nvPr>
        </p:nvSpPr>
        <p:spPr>
          <a:xfrm>
            <a:off x="839788" y="2057400"/>
            <a:ext cx="3932237" cy="4472796"/>
          </a:xfrm>
        </p:spPr>
        <p:txBody>
          <a:bodyPr>
            <a:noAutofit/>
          </a:bodyPr>
          <a:lstStyle/>
          <a:p>
            <a:pPr algn="just">
              <a:lnSpc>
                <a:spcPct val="150000"/>
              </a:lnSpc>
              <a:spcAft>
                <a:spcPts val="800"/>
              </a:spcAft>
            </a:pPr>
            <a:r>
              <a:rPr lang="pl-PL" i="1" dirty="0">
                <a:effectLst/>
                <a:latin typeface="Times New Roman" panose="02020603050405020304" pitchFamily="18" charset="0"/>
                <a:ea typeface="Calibri" panose="020F0502020204030204" pitchFamily="34" charset="0"/>
              </a:rPr>
              <a:t>3. Budowę kanalizacji deszczowej na Osiedlu Leśnym  </a:t>
            </a:r>
            <a:endParaRPr lang="pl-PL" dirty="0">
              <a:effectLst/>
              <a:latin typeface="Times New Roman" panose="02020603050405020304" pitchFamily="18" charset="0"/>
              <a:ea typeface="Times New Roman" panose="02020603050405020304" pitchFamily="18" charset="0"/>
            </a:endParaRPr>
          </a:p>
          <a:p>
            <a:pPr algn="just">
              <a:lnSpc>
                <a:spcPct val="150000"/>
              </a:lnSpc>
            </a:pPr>
            <a:r>
              <a:rPr lang="pl-PL" dirty="0">
                <a:effectLst/>
                <a:latin typeface="Times New Roman" panose="02020603050405020304" pitchFamily="18" charset="0"/>
                <a:ea typeface="Times New Roman" panose="02020603050405020304" pitchFamily="18" charset="0"/>
              </a:rPr>
              <a:t>W ramach przebudowy dróg na Osiedlu Leśnym rozpoczęto prace budowlane związane z budową kanalizacji deszczowej, w tym prace związane z budową: </a:t>
            </a:r>
          </a:p>
          <a:p>
            <a:pPr marL="285750" indent="-285750" algn="just">
              <a:lnSpc>
                <a:spcPct val="150000"/>
              </a:lnSpc>
              <a:buFont typeface="Arial" panose="020B0604020202020204" pitchFamily="34" charset="0"/>
              <a:buChar char="•"/>
            </a:pPr>
            <a:r>
              <a:rPr lang="pl-PL" dirty="0">
                <a:effectLst/>
                <a:latin typeface="Times New Roman" panose="02020603050405020304" pitchFamily="18" charset="0"/>
                <a:ea typeface="Times New Roman" panose="02020603050405020304" pitchFamily="18" charset="0"/>
              </a:rPr>
              <a:t>Zbiornika retencyjnego, kanalizacji deszczowej i przepompowni wód deszczowych,</a:t>
            </a:r>
          </a:p>
          <a:p>
            <a:pPr marL="285750" indent="-285750">
              <a:buFont typeface="Arial" panose="020B0604020202020204" pitchFamily="34" charset="0"/>
              <a:buChar char="•"/>
            </a:pPr>
            <a:r>
              <a:rPr lang="pl-PL" dirty="0">
                <a:effectLst/>
                <a:latin typeface="Times New Roman" panose="02020603050405020304" pitchFamily="18" charset="0"/>
                <a:ea typeface="Times New Roman" panose="02020603050405020304" pitchFamily="18" charset="0"/>
              </a:rPr>
              <a:t>Kanalizacji deszczowej na odcinku od przejazdu kolejowego do zbiornika retencyjnego</a:t>
            </a:r>
            <a:endParaRPr lang="pl-PL" dirty="0"/>
          </a:p>
        </p:txBody>
      </p:sp>
      <p:pic>
        <p:nvPicPr>
          <p:cNvPr id="5" name="Symbol zastępczy zawartości 4">
            <a:extLst>
              <a:ext uri="{FF2B5EF4-FFF2-40B4-BE49-F238E27FC236}">
                <a16:creationId xmlns="" xmlns:a16="http://schemas.microsoft.com/office/drawing/2014/main" id="{E0B54C27-5133-4C62-AB58-0ED2AC63F8EE}"/>
              </a:ext>
            </a:extLst>
          </p:cNvPr>
          <p:cNvPicPr>
            <a:picLocks noGrp="1"/>
          </p:cNvPicPr>
          <p:nvPr>
            <p:ph idx="1"/>
          </p:nvPr>
        </p:nvPicPr>
        <p:blipFill>
          <a:blip r:embed="rId2" cstate="print"/>
          <a:srcRect/>
          <a:stretch>
            <a:fillRect/>
          </a:stretch>
        </p:blipFill>
        <p:spPr bwMode="auto">
          <a:xfrm>
            <a:off x="6096000" y="1864660"/>
            <a:ext cx="4643718" cy="3639670"/>
          </a:xfrm>
          <a:prstGeom prst="rect">
            <a:avLst/>
          </a:prstGeom>
          <a:noFill/>
          <a:ln w="9525">
            <a:noFill/>
            <a:miter lim="800000"/>
            <a:headEnd/>
            <a:tailEnd/>
          </a:ln>
        </p:spPr>
      </p:pic>
    </p:spTree>
    <p:extLst>
      <p:ext uri="{BB962C8B-B14F-4D97-AF65-F5344CB8AC3E}">
        <p14:creationId xmlns:p14="http://schemas.microsoft.com/office/powerpoint/2010/main" val="3175590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9320681-37BB-45C5-ADAF-4E5DF5F6030E}"/>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sp>
        <p:nvSpPr>
          <p:cNvPr id="4" name="Symbol zastępczy tekstu 3">
            <a:extLst>
              <a:ext uri="{FF2B5EF4-FFF2-40B4-BE49-F238E27FC236}">
                <a16:creationId xmlns="" xmlns:a16="http://schemas.microsoft.com/office/drawing/2014/main" id="{A07FCD25-35BD-4004-AD7A-A23557D96CFB}"/>
              </a:ext>
            </a:extLst>
          </p:cNvPr>
          <p:cNvSpPr>
            <a:spLocks noGrp="1"/>
          </p:cNvSpPr>
          <p:nvPr>
            <p:ph type="body" sz="half" idx="2"/>
          </p:nvPr>
        </p:nvSpPr>
        <p:spPr/>
        <p:txBody>
          <a:bodyPr/>
          <a:lstStyle/>
          <a:p>
            <a:endParaRPr lang="pl-PL"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Zakończono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II etap budowy oświetlenia ulicznego na odcinku Powstańców – Orzechowa. Zakres prac obejmował budowę linii kablowej o dł. 437 m, ustawienie 10 szt. słupów oświetleniowych stalowych, ocynkowanych o wys. 8 m z oprawami typu LED, włączenie linii kablowej do istniejącej szafy oświetleniowej na dz. nr 957/2 przy ul. Powstańców oraz montaż systemu ochrony przeciwporażeniowej.</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5" name="Symbol zastępczy zawartości 4">
            <a:extLst>
              <a:ext uri="{FF2B5EF4-FFF2-40B4-BE49-F238E27FC236}">
                <a16:creationId xmlns="" xmlns:a16="http://schemas.microsoft.com/office/drawing/2014/main" id="{323EBBA4-35A3-46C3-ADC5-A5A6B5C243E3}"/>
              </a:ext>
            </a:extLst>
          </p:cNvPr>
          <p:cNvPicPr>
            <a:picLocks noGrp="1"/>
          </p:cNvPicPr>
          <p:nvPr>
            <p:ph idx="1"/>
          </p:nvPr>
        </p:nvPicPr>
        <p:blipFill>
          <a:blip r:embed="rId2" cstate="print"/>
          <a:srcRect/>
          <a:stretch>
            <a:fillRect/>
          </a:stretch>
        </p:blipFill>
        <p:spPr bwMode="auto">
          <a:xfrm>
            <a:off x="6096001" y="1739154"/>
            <a:ext cx="4374776" cy="3137646"/>
          </a:xfrm>
          <a:prstGeom prst="rect">
            <a:avLst/>
          </a:prstGeom>
          <a:noFill/>
          <a:ln w="9525">
            <a:noFill/>
            <a:miter lim="800000"/>
            <a:headEnd/>
            <a:tailEnd/>
          </a:ln>
        </p:spPr>
      </p:pic>
    </p:spTree>
    <p:extLst>
      <p:ext uri="{BB962C8B-B14F-4D97-AF65-F5344CB8AC3E}">
        <p14:creationId xmlns:p14="http://schemas.microsoft.com/office/powerpoint/2010/main" val="479674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41B4704-3C26-404C-B5F0-8C6078F57DF6}"/>
              </a:ext>
            </a:extLst>
          </p:cNvPr>
          <p:cNvSpPr>
            <a:spLocks noGrp="1"/>
          </p:cNvSpPr>
          <p:nvPr>
            <p:ph type="title"/>
          </p:nvPr>
        </p:nvSpPr>
        <p:spPr>
          <a:xfrm>
            <a:off x="839788" y="457200"/>
            <a:ext cx="4215291" cy="1600200"/>
          </a:xfrm>
        </p:spPr>
        <p:txBody>
          <a:bodyPr/>
          <a:lstStyle/>
          <a:p>
            <a:r>
              <a:rPr lang="pl-PL" sz="3200" b="1" u="sng" dirty="0">
                <a:effectLst/>
                <a:latin typeface="Times New Roman" panose="02020603050405020304" pitchFamily="18" charset="0"/>
                <a:ea typeface="Times New Roman" panose="02020603050405020304" pitchFamily="18" charset="0"/>
              </a:rPr>
              <a:t>NOWOCZESNA INFRASTRUKTURA DROGOWA</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2442" y="2092123"/>
            <a:ext cx="4320354" cy="3239002"/>
          </a:xfrm>
        </p:spPr>
      </p:pic>
      <p:sp>
        <p:nvSpPr>
          <p:cNvPr id="4" name="Symbol zastępczy tekstu 3">
            <a:extLst>
              <a:ext uri="{FF2B5EF4-FFF2-40B4-BE49-F238E27FC236}">
                <a16:creationId xmlns="" xmlns:a16="http://schemas.microsoft.com/office/drawing/2014/main" id="{A423460B-B161-4CCE-91B6-31D72EDC0732}"/>
              </a:ext>
            </a:extLst>
          </p:cNvPr>
          <p:cNvSpPr>
            <a:spLocks noGrp="1"/>
          </p:cNvSpPr>
          <p:nvPr>
            <p:ph type="body" sz="half" idx="2"/>
          </p:nvPr>
        </p:nvSpPr>
        <p:spPr/>
        <p:txBody>
          <a:bodyPr>
            <a:normAutofit lnSpcReduction="10000"/>
          </a:bodyPr>
          <a:lstStyle/>
          <a:p>
            <a:pPr algn="just"/>
            <a:endParaRPr lang="pl-PL" sz="1800" dirty="0" smtClean="0">
              <a:effectLst/>
              <a:latin typeface="Times New Roman" panose="02020603050405020304" pitchFamily="18" charset="0"/>
              <a:ea typeface="Times New Roman" panose="02020603050405020304" pitchFamily="18" charset="0"/>
            </a:endParaRPr>
          </a:p>
          <a:p>
            <a:pPr algn="just"/>
            <a:r>
              <a:rPr lang="pl-PL" sz="1800" dirty="0" smtClean="0">
                <a:effectLst/>
                <a:latin typeface="Times New Roman" panose="02020603050405020304" pitchFamily="18" charset="0"/>
                <a:ea typeface="Times New Roman" panose="02020603050405020304" pitchFamily="18" charset="0"/>
              </a:rPr>
              <a:t>W </a:t>
            </a:r>
            <a:r>
              <a:rPr lang="pl-PL" sz="1800" dirty="0">
                <a:effectLst/>
                <a:latin typeface="Times New Roman" panose="02020603050405020304" pitchFamily="18" charset="0"/>
                <a:ea typeface="Times New Roman" panose="02020603050405020304" pitchFamily="18" charset="0"/>
              </a:rPr>
              <a:t>czerwcu 2020 r. zgłoszono do Starostwa Powiatowego w Bydgoszczy, zamiar rozpoczęcia robót budowlanych obejmujących przebudowę ulic wraz z budową kanalizacji deszczowej                           i odwodnienia nawierzchni. W ramach zadania zaplanowano remont nawierzchni ul. Długiej, wymianę nawierzchni fragmentu chodnika przy ul. Długiej, wykonanie nowej konstrukcji jezdni oraz chodnika przy ul. Krótkiej, wymianę nawierzchni istniejących zjazdów oraz budowę odwodnienia ulic.</a:t>
            </a:r>
          </a:p>
          <a:p>
            <a:endParaRPr lang="pl-PL" dirty="0"/>
          </a:p>
        </p:txBody>
      </p:sp>
    </p:spTree>
    <p:extLst>
      <p:ext uri="{BB962C8B-B14F-4D97-AF65-F5344CB8AC3E}">
        <p14:creationId xmlns:p14="http://schemas.microsoft.com/office/powerpoint/2010/main" val="2125632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A1EC5CD-AE96-4FD9-ACD5-5729BC3AEA5B}"/>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3921" y="987426"/>
            <a:ext cx="5001128" cy="3975645"/>
          </a:xfrm>
        </p:spPr>
      </p:pic>
      <p:sp>
        <p:nvSpPr>
          <p:cNvPr id="4" name="Symbol zastępczy tekstu 3">
            <a:extLst>
              <a:ext uri="{FF2B5EF4-FFF2-40B4-BE49-F238E27FC236}">
                <a16:creationId xmlns="" xmlns:a16="http://schemas.microsoft.com/office/drawing/2014/main" id="{6C06E45A-B343-4CCF-B92E-780A94B1CD55}"/>
              </a:ext>
            </a:extLst>
          </p:cNvPr>
          <p:cNvSpPr>
            <a:spLocks noGrp="1"/>
          </p:cNvSpPr>
          <p:nvPr>
            <p:ph type="body" sz="half" idx="2"/>
          </p:nvPr>
        </p:nvSpPr>
        <p:spPr/>
        <p:txBody>
          <a:bodyPr/>
          <a:lstStyle/>
          <a:p>
            <a:endParaRPr lang="pl-PL" sz="1600" dirty="0" smtClean="0">
              <a:effectLst/>
              <a:latin typeface="Times New Roman" panose="02020603050405020304" pitchFamily="18" charset="0"/>
              <a:ea typeface="Times New Roman" panose="02020603050405020304" pitchFamily="18" charset="0"/>
            </a:endParaRPr>
          </a:p>
          <a:p>
            <a:r>
              <a:rPr lang="pl-PL" sz="1600" dirty="0" smtClean="0">
                <a:effectLst/>
                <a:latin typeface="Times New Roman" panose="02020603050405020304" pitchFamily="18" charset="0"/>
                <a:ea typeface="Times New Roman" panose="02020603050405020304" pitchFamily="18" charset="0"/>
              </a:rPr>
              <a:t>We </a:t>
            </a:r>
            <a:r>
              <a:rPr lang="pl-PL" sz="1600" dirty="0">
                <a:effectLst/>
                <a:latin typeface="Times New Roman" panose="02020603050405020304" pitchFamily="18" charset="0"/>
                <a:ea typeface="Times New Roman" panose="02020603050405020304" pitchFamily="18" charset="0"/>
              </a:rPr>
              <a:t>wrześniu zakończono zadanie obejmujące wykonanie kanalizacji deszczowej grawitacyjnej o dł. ok. 0,435 km, śr. 800 mm i 500 mm, zlokalizowanej w pasie drogowym ul. Długiej na odcinku od studni D12 do studni D1 nadbudowanej na istniejącym kanale deszczowym  1000 mm.</a:t>
            </a:r>
            <a:endParaRPr lang="pl-PL" dirty="0"/>
          </a:p>
          <a:p>
            <a:endParaRPr lang="pl-PL" dirty="0"/>
          </a:p>
        </p:txBody>
      </p:sp>
    </p:spTree>
    <p:extLst>
      <p:ext uri="{BB962C8B-B14F-4D97-AF65-F5344CB8AC3E}">
        <p14:creationId xmlns:p14="http://schemas.microsoft.com/office/powerpoint/2010/main" val="1176432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AA990DA-10C0-4B4F-A94A-B23FEE565DAF}"/>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sp>
        <p:nvSpPr>
          <p:cNvPr id="4" name="Symbol zastępczy tekstu 3">
            <a:extLst>
              <a:ext uri="{FF2B5EF4-FFF2-40B4-BE49-F238E27FC236}">
                <a16:creationId xmlns="" xmlns:a16="http://schemas.microsoft.com/office/drawing/2014/main" id="{9A2376C6-F76F-47BB-B028-D4A55E257E09}"/>
              </a:ext>
            </a:extLst>
          </p:cNvPr>
          <p:cNvSpPr>
            <a:spLocks noGrp="1"/>
          </p:cNvSpPr>
          <p:nvPr>
            <p:ph type="body" sz="half" idx="2"/>
          </p:nvPr>
        </p:nvSpPr>
        <p:spPr/>
        <p:txBody>
          <a:bodyPr/>
          <a:lstStyle/>
          <a:p>
            <a:endParaRPr lang="pl-PL" sz="1800" dirty="0" smtClean="0">
              <a:effectLst/>
              <a:latin typeface="Times New Roman" panose="02020603050405020304" pitchFamily="18" charset="0"/>
              <a:ea typeface="Calibri" panose="020F0502020204030204" pitchFamily="34" charset="0"/>
            </a:endParaRPr>
          </a:p>
          <a:p>
            <a:pPr algn="just"/>
            <a:r>
              <a:rPr lang="pl-PL" sz="1800" dirty="0" smtClean="0">
                <a:effectLst/>
                <a:latin typeface="Times New Roman" panose="02020603050405020304" pitchFamily="18" charset="0"/>
                <a:ea typeface="Calibri" panose="020F0502020204030204" pitchFamily="34" charset="0"/>
              </a:rPr>
              <a:t>W </a:t>
            </a:r>
            <a:r>
              <a:rPr lang="pl-PL" sz="1800" dirty="0">
                <a:effectLst/>
                <a:latin typeface="Times New Roman" panose="02020603050405020304" pitchFamily="18" charset="0"/>
                <a:ea typeface="Calibri" panose="020F0502020204030204" pitchFamily="34" charset="0"/>
              </a:rPr>
              <a:t>ramach oszczędności energii oraz poprawy jakości oświetlenia ulicznego wymieniono 124 szt. opraw  sodowych na LED  z  funkcją nocnego ściemniania. Koszt wymiany opraw wyniósł 75.000,00 zł. Wymiana obejmowała ulice na II etapie Parku Przemysłowego – 87 szt., ul. Lipową – 26 szt., ścieżkę w parku miejskim od ul. Parkowej do ul. Sportowej – 11 szt.</a:t>
            </a:r>
            <a:endParaRPr lang="pl-PL" sz="1800" dirty="0">
              <a:effectLst/>
              <a:latin typeface="Times New Roman" panose="02020603050405020304" pitchFamily="18" charset="0"/>
              <a:ea typeface="Times New Roman" panose="02020603050405020304" pitchFamily="18" charset="0"/>
            </a:endParaRPr>
          </a:p>
          <a:p>
            <a:endParaRPr lang="pl-PL" dirty="0"/>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38329" y="1742536"/>
            <a:ext cx="5335909" cy="3545455"/>
          </a:xfrm>
        </p:spPr>
      </p:pic>
    </p:spTree>
    <p:extLst>
      <p:ext uri="{BB962C8B-B14F-4D97-AF65-F5344CB8AC3E}">
        <p14:creationId xmlns:p14="http://schemas.microsoft.com/office/powerpoint/2010/main" val="1896780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053B849-5D70-426D-82DC-30E5BB7F0CBC}"/>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sp>
        <p:nvSpPr>
          <p:cNvPr id="4" name="Symbol zastępczy tekstu 3">
            <a:extLst>
              <a:ext uri="{FF2B5EF4-FFF2-40B4-BE49-F238E27FC236}">
                <a16:creationId xmlns="" xmlns:a16="http://schemas.microsoft.com/office/drawing/2014/main" id="{730B2421-3519-4B43-9F60-A005F85CF1FA}"/>
              </a:ext>
            </a:extLst>
          </p:cNvPr>
          <p:cNvSpPr>
            <a:spLocks noGrp="1"/>
          </p:cNvSpPr>
          <p:nvPr>
            <p:ph type="body" sz="half" idx="2"/>
          </p:nvPr>
        </p:nvSpPr>
        <p:spPr/>
        <p:txBody>
          <a:bodyPr>
            <a:normAutofit fontScale="55000" lnSpcReduction="20000"/>
          </a:bodyPr>
          <a:lstStyle/>
          <a:p>
            <a:pPr indent="449580" algn="just">
              <a:lnSpc>
                <a:spcPct val="150000"/>
              </a:lnSpc>
            </a:pPr>
            <a:r>
              <a:rPr lang="pl-PL" sz="1800" dirty="0">
                <a:effectLst/>
                <a:latin typeface="Times New Roman" panose="02020603050405020304" pitchFamily="18" charset="0"/>
                <a:ea typeface="Times New Roman" panose="02020603050405020304" pitchFamily="18" charset="0"/>
              </a:rPr>
              <a:t>24 lutego 2020 r. Regionalna Dyrekcja Ochrony Środowiska w Bydgoszczy wydała decyzję o środowiskowych uwarunkowaniach inwestycji (tzw. decyzja środowiskowa) dla odcinka drogi ekspresowej S10 między Bydgoszczą a Toruniem. To bardzo ważna decyzja, która zatwierdza środowiskowo wybór wariantu, będący przedmiotem analiz w ramach prowadzonego przez GDDKiA Studium </a:t>
            </a:r>
            <a:r>
              <a:rPr lang="pl-PL" sz="1800" dirty="0" err="1">
                <a:effectLst/>
                <a:latin typeface="Times New Roman" panose="02020603050405020304" pitchFamily="18" charset="0"/>
                <a:ea typeface="Times New Roman" panose="02020603050405020304" pitchFamily="18" charset="0"/>
              </a:rPr>
              <a:t>Techniczno</a:t>
            </a:r>
            <a:r>
              <a:rPr lang="pl-PL" sz="1800" dirty="0">
                <a:effectLst/>
                <a:latin typeface="Times New Roman" panose="02020603050405020304" pitchFamily="18" charset="0"/>
                <a:ea typeface="Times New Roman" panose="02020603050405020304" pitchFamily="18" charset="0"/>
              </a:rPr>
              <a:t> - Ekonomiczno- Środowiskowego.</a:t>
            </a:r>
          </a:p>
          <a:p>
            <a:pPr algn="just">
              <a:lnSpc>
                <a:spcPct val="150000"/>
              </a:lnSpc>
            </a:pPr>
            <a:r>
              <a:rPr lang="pl-PL" sz="1800" dirty="0">
                <a:effectLst/>
                <a:latin typeface="Times New Roman" panose="02020603050405020304" pitchFamily="18" charset="0"/>
                <a:ea typeface="Times New Roman" panose="02020603050405020304" pitchFamily="18" charset="0"/>
              </a:rPr>
              <a:t>Droga ekspresowa S10 ma połączyć aglomeracje toruńską i bydgoską. Trasa ma mieć ok. 50 km długości. Na całym przebiegu drogi planowane są w przekroju dwie jezdnie po dwa pasy ruchu(z rezerwą pod trzeci pas). Odcinek S – 10  zacznie się na węźle Bydgoszcz Południe i w początkowym przebiegu będzie poprowadzona po śladzie drogi krajowej nr 10. W pobliżu Solca Kujawskiego odbije na południe i pobiegnie do istniejącej S10 – obwodnicy Torunia. Tu ma być dobudowana druga jezdnia z niezbędnymi korektami drogi istniejącej. Droga zakończy się na węźle Toruń Południe na A1.</a:t>
            </a:r>
          </a:p>
          <a:p>
            <a:endParaRPr lang="pl-PL" dirty="0"/>
          </a:p>
        </p:txBody>
      </p:sp>
      <p:pic>
        <p:nvPicPr>
          <p:cNvPr id="5" name="Symbol zastępczy zawartości 4" descr="s10_t_by_odc">
            <a:extLst>
              <a:ext uri="{FF2B5EF4-FFF2-40B4-BE49-F238E27FC236}">
                <a16:creationId xmlns="" xmlns:a16="http://schemas.microsoft.com/office/drawing/2014/main" id="{9128970A-F81D-46B1-B9B2-3C3D62EB989A}"/>
              </a:ext>
            </a:extLst>
          </p:cNvPr>
          <p:cNvPicPr>
            <a:picLocks noGrp="1"/>
          </p:cNvPicPr>
          <p:nvPr>
            <p:ph idx="1"/>
          </p:nvPr>
        </p:nvPicPr>
        <p:blipFill>
          <a:blip r:embed="rId2" cstate="print"/>
          <a:srcRect/>
          <a:stretch>
            <a:fillRect/>
          </a:stretch>
        </p:blipFill>
        <p:spPr bwMode="auto">
          <a:xfrm>
            <a:off x="5220595" y="2638685"/>
            <a:ext cx="6097385" cy="1571105"/>
          </a:xfrm>
          <a:prstGeom prst="rect">
            <a:avLst/>
          </a:prstGeom>
          <a:noFill/>
          <a:ln w="9525">
            <a:noFill/>
            <a:miter lim="800000"/>
            <a:headEnd/>
            <a:tailEnd/>
          </a:ln>
        </p:spPr>
      </p:pic>
    </p:spTree>
    <p:extLst>
      <p:ext uri="{BB962C8B-B14F-4D97-AF65-F5344CB8AC3E}">
        <p14:creationId xmlns:p14="http://schemas.microsoft.com/office/powerpoint/2010/main" val="208173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ED6A9C9-53AA-4D56-A81A-F3CC3D85AD99}"/>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ZREWITALIZOWANY RYNEK (PLAC JANA PAWŁA II)</a:t>
            </a:r>
            <a:endParaRPr lang="pl-PL" sz="1800" dirty="0"/>
          </a:p>
        </p:txBody>
      </p:sp>
      <p:sp>
        <p:nvSpPr>
          <p:cNvPr id="4" name="Symbol zastępczy tekstu 3">
            <a:extLst>
              <a:ext uri="{FF2B5EF4-FFF2-40B4-BE49-F238E27FC236}">
                <a16:creationId xmlns="" xmlns:a16="http://schemas.microsoft.com/office/drawing/2014/main" id="{DC316BB4-E3BB-47DF-B068-A187EE507067}"/>
              </a:ext>
            </a:extLst>
          </p:cNvPr>
          <p:cNvSpPr>
            <a:spLocks noGrp="1"/>
          </p:cNvSpPr>
          <p:nvPr>
            <p:ph type="body" sz="half" idx="2"/>
          </p:nvPr>
        </p:nvSpPr>
        <p:spPr/>
        <p:txBody>
          <a:bodyPr>
            <a:normAutofit fontScale="55000" lnSpcReduction="20000"/>
          </a:bodyPr>
          <a:lstStyle/>
          <a:p>
            <a:pPr algn="just">
              <a:lnSpc>
                <a:spcPct val="150000"/>
              </a:lnSpc>
            </a:pPr>
            <a:r>
              <a:rPr lang="pl-PL" sz="1800" dirty="0">
                <a:effectLst/>
                <a:latin typeface="Times New Roman" panose="02020603050405020304" pitchFamily="18" charset="0"/>
                <a:ea typeface="Times New Roman" panose="02020603050405020304" pitchFamily="18" charset="0"/>
              </a:rPr>
              <a:t>Wymiana nawierzchni i oświetlenia</a:t>
            </a:r>
          </a:p>
          <a:p>
            <a:pPr algn="just">
              <a:lnSpc>
                <a:spcPct val="150000"/>
              </a:lnSpc>
            </a:pPr>
            <a:r>
              <a:rPr lang="pl-PL" sz="1800" dirty="0">
                <a:effectLst/>
                <a:latin typeface="Times New Roman" panose="02020603050405020304" pitchFamily="18" charset="0"/>
                <a:ea typeface="Calibri" panose="020F0502020204030204" pitchFamily="34" charset="0"/>
              </a:rPr>
              <a:t>W 2020 r. kontynuowano rewitalizację </a:t>
            </a:r>
            <a:r>
              <a:rPr lang="pl-PL" sz="1800" dirty="0" err="1">
                <a:effectLst/>
                <a:latin typeface="Times New Roman" panose="02020603050405020304" pitchFamily="18" charset="0"/>
                <a:ea typeface="Calibri" panose="020F0502020204030204" pitchFamily="34" charset="0"/>
              </a:rPr>
              <a:t>społeczno</a:t>
            </a:r>
            <a:r>
              <a:rPr lang="pl-PL" sz="1800" dirty="0">
                <a:effectLst/>
                <a:latin typeface="Times New Roman" panose="02020603050405020304" pitchFamily="18" charset="0"/>
                <a:ea typeface="Calibri" panose="020F0502020204030204" pitchFamily="34" charset="0"/>
              </a:rPr>
              <a:t> – gospodarczą Placu Jana Pawła II i przyległych </a:t>
            </a:r>
            <a:r>
              <a:rPr lang="pl-PL" sz="1800" dirty="0" smtClean="0">
                <a:effectLst/>
                <a:latin typeface="Times New Roman" panose="02020603050405020304" pitchFamily="18" charset="0"/>
                <a:ea typeface="Calibri" panose="020F0502020204030204" pitchFamily="34" charset="0"/>
              </a:rPr>
              <a:t>ulic:</a:t>
            </a:r>
            <a:endParaRPr lang="pl-PL"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 styczniu firma  AUDYTOR Spółka Partnerska Biegłych Rewidentów z Torunia zakończyła opracowanie analizy finansowej projektu, analizy kosztów i korzyści oraz analizy ryzyka i wrażliwości. Usługa została wykonana na podstawie umowy zawartej w 2019 r., na kwotę  9,3 tys. zł. brutto.</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Pod koniec roku rozpoczęło się przygotowanie dokumentów dla przeprowadzenia przetargu nieograniczonego na wybór wykonawcy robót obejmujących rewitalizację Placu Jana Pawła II i przyległych ulic oraz budowę ulicy Ułańskiej z poszerzeniem pasa drogowego wraz z infrastrukturą towarzyszącą.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3" name="Symbol zastępczy zawartości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2120029"/>
            <a:ext cx="6172200" cy="2608416"/>
          </a:xfrm>
        </p:spPr>
      </p:pic>
    </p:spTree>
    <p:extLst>
      <p:ext uri="{BB962C8B-B14F-4D97-AF65-F5344CB8AC3E}">
        <p14:creationId xmlns:p14="http://schemas.microsoft.com/office/powerpoint/2010/main" val="1023705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64521C9-D938-47D9-8DF7-945EBA46A00B}"/>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370422"/>
            <a:ext cx="5824118" cy="3875981"/>
          </a:xfrm>
        </p:spPr>
      </p:pic>
      <p:sp>
        <p:nvSpPr>
          <p:cNvPr id="4" name="Symbol zastępczy tekstu 3">
            <a:extLst>
              <a:ext uri="{FF2B5EF4-FFF2-40B4-BE49-F238E27FC236}">
                <a16:creationId xmlns="" xmlns:a16="http://schemas.microsoft.com/office/drawing/2014/main" id="{5FA68564-9DA1-4823-AF16-2DCA177E7A03}"/>
              </a:ext>
            </a:extLst>
          </p:cNvPr>
          <p:cNvSpPr>
            <a:spLocks noGrp="1"/>
          </p:cNvSpPr>
          <p:nvPr>
            <p:ph type="body" sz="half" idx="2"/>
          </p:nvPr>
        </p:nvSpPr>
        <p:spPr/>
        <p:txBody>
          <a:bodyPr>
            <a:normAutofit fontScale="47500" lnSpcReduction="20000"/>
          </a:bodyPr>
          <a:lstStyle/>
          <a:p>
            <a:pPr indent="449580" algn="just">
              <a:lnSpc>
                <a:spcPct val="150000"/>
              </a:lnSpc>
            </a:pPr>
            <a:r>
              <a:rPr lang="pl-PL" sz="1800" dirty="0">
                <a:effectLst/>
                <a:latin typeface="Times New Roman" panose="02020603050405020304" pitchFamily="18" charset="0"/>
                <a:ea typeface="Times New Roman" panose="02020603050405020304" pitchFamily="18" charset="0"/>
              </a:rPr>
              <a:t>W 2020 roku trwało wyłanianie przez Zarząd Dróg Wojewódzkich wykonawcy dróg dojazdowych wraz z infrastrukturą do przeprawy promowej oraz wykonanie przyczółków dla promu. </a:t>
            </a:r>
          </a:p>
          <a:p>
            <a:pPr algn="just">
              <a:lnSpc>
                <a:spcPct val="150000"/>
              </a:lnSpc>
            </a:pPr>
            <a:r>
              <a:rPr lang="pl-PL" sz="1800" dirty="0">
                <a:effectLst/>
                <a:latin typeface="Times New Roman" panose="02020603050405020304" pitchFamily="18" charset="0"/>
                <a:ea typeface="Times New Roman" panose="02020603050405020304" pitchFamily="18" charset="0"/>
              </a:rPr>
              <a:t>Budowa infrastruktury drogowej od strony Solca Kujawskiego - droga wojewódzka nr 249 zostanie wzmocniona na odcinku od ul. Bydgoskiej do przyczółków, a na północnym brzegu od drogi krajowej nr 80 do przyczółków. Zaplanowano wykonanie jezdni o szerokości 6 metrów z poboczem, od strony Solca powstanie również chodnik. Trasa będzie dostosowana do przejazdu pojazdów o nacisku do 10 ton na oś. Od strony Czarnowa - na przewężonym przejeździe przez koronę wału, gdzie ulokowane są urządzenia hydrotechniczne – pojawi się wahadłowa sygnalizacja świetlna. W ramach zadania skorygowana zostanie też geometria skrzyżowań ul. Żeglarskiej z ul. Kościuszki i Bydgoską w Solcu Kujawskim. Przy skrzyżowaniu z drogami krajowymi w Solcu Kujawskim (DK nr 10) oraz Czarnowie (DK nr 80) staną tablice informujące m.in. o czasie </a:t>
            </a:r>
            <a:r>
              <a:rPr lang="pl-PL" sz="1800" dirty="0" smtClean="0">
                <a:effectLst/>
                <a:latin typeface="Times New Roman" panose="02020603050405020304" pitchFamily="18" charset="0"/>
                <a:ea typeface="Times New Roman" panose="02020603050405020304" pitchFamily="18" charset="0"/>
              </a:rPr>
              <a:t>oczekiwania na prom</a:t>
            </a:r>
            <a:r>
              <a:rPr lang="pl-PL" sz="1800" dirty="0">
                <a:effectLst/>
                <a:latin typeface="Times New Roman" panose="02020603050405020304" pitchFamily="18" charset="0"/>
                <a:ea typeface="Times New Roman" panose="02020603050405020304" pitchFamily="18" charset="0"/>
              </a:rPr>
              <a:t>. </a:t>
            </a:r>
            <a:r>
              <a:rPr lang="pl-PL" sz="1800" dirty="0" smtClean="0">
                <a:effectLst/>
                <a:latin typeface="Times New Roman" panose="02020603050405020304" pitchFamily="18" charset="0"/>
                <a:ea typeface="Times New Roman" panose="02020603050405020304" pitchFamily="18" charset="0"/>
              </a:rPr>
              <a:t>Najwięcej </a:t>
            </a:r>
            <a:r>
              <a:rPr lang="pl-PL" sz="1800" dirty="0">
                <a:effectLst/>
                <a:latin typeface="Times New Roman" panose="02020603050405020304" pitchFamily="18" charset="0"/>
                <a:ea typeface="Times New Roman" panose="02020603050405020304" pitchFamily="18" charset="0"/>
              </a:rPr>
              <a:t>prac będzie toczyć się w obrębie istniejących wojskowych przyczółków. Zostaną one rozbudowane, oświetlone oraz wyposażone w monitoring. Przy każdym powstaną dwa stanowiska do przybijania jednostki promowej - takie rozwiązanie uwzględnia wahania poziomu wody w Wiśle. Przy przeprawie funkcjonować będą parkingi.</a:t>
            </a:r>
          </a:p>
          <a:p>
            <a:endParaRPr lang="pl-PL" dirty="0"/>
          </a:p>
        </p:txBody>
      </p:sp>
    </p:spTree>
    <p:extLst>
      <p:ext uri="{BB962C8B-B14F-4D97-AF65-F5344CB8AC3E}">
        <p14:creationId xmlns:p14="http://schemas.microsoft.com/office/powerpoint/2010/main" val="3562208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5449B74-5DAA-498A-8701-CC5D6E66E42D}"/>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DROGOWA</a:t>
            </a:r>
            <a:endParaRPr lang="pl-PL" sz="1800" dirty="0"/>
          </a:p>
        </p:txBody>
      </p:sp>
      <p:sp>
        <p:nvSpPr>
          <p:cNvPr id="4" name="Symbol zastępczy tekstu 3">
            <a:extLst>
              <a:ext uri="{FF2B5EF4-FFF2-40B4-BE49-F238E27FC236}">
                <a16:creationId xmlns="" xmlns:a16="http://schemas.microsoft.com/office/drawing/2014/main" id="{DE687012-9788-4683-9317-2EEBBFAB8613}"/>
              </a:ext>
            </a:extLst>
          </p:cNvPr>
          <p:cNvSpPr>
            <a:spLocks noGrp="1"/>
          </p:cNvSpPr>
          <p:nvPr>
            <p:ph type="body" sz="half" idx="2"/>
          </p:nvPr>
        </p:nvSpPr>
        <p:spPr/>
        <p:txBody>
          <a:bodyPr/>
          <a:lstStyle/>
          <a:p>
            <a:pPr algn="just">
              <a:lnSpc>
                <a:spcPct val="150000"/>
              </a:lnSpc>
              <a:tabLst>
                <a:tab pos="5629275" algn="l"/>
              </a:tabLst>
            </a:pPr>
            <a:r>
              <a:rPr lang="pl-PL" sz="1800" dirty="0">
                <a:effectLst/>
                <a:latin typeface="Times New Roman" panose="02020603050405020304" pitchFamily="18" charset="0"/>
                <a:ea typeface="Calibri" panose="020F0502020204030204" pitchFamily="34" charset="0"/>
              </a:rPr>
              <a:t>Rozbudowa dróg rowerowych obejmowała:</a:t>
            </a:r>
            <a:endParaRPr lang="pl-PL" sz="1800" dirty="0">
              <a:effectLst/>
              <a:latin typeface="Times New Roman" panose="02020603050405020304" pitchFamily="18" charset="0"/>
              <a:ea typeface="Times New Roman" panose="02020603050405020304" pitchFamily="18" charset="0"/>
            </a:endParaRPr>
          </a:p>
          <a:p>
            <a:pPr marL="285750" indent="-285750" algn="just">
              <a:lnSpc>
                <a:spcPct val="150000"/>
              </a:lnSpc>
              <a:buFont typeface="Arial" panose="020B0604020202020204" pitchFamily="34" charset="0"/>
              <a:buChar char="•"/>
              <a:tabLst>
                <a:tab pos="5629275" algn="l"/>
              </a:tabLst>
            </a:pPr>
            <a:r>
              <a:rPr lang="pl-PL" sz="1800" dirty="0">
                <a:effectLst/>
                <a:latin typeface="Times New Roman" panose="02020603050405020304" pitchFamily="18" charset="0"/>
                <a:ea typeface="Calibri" panose="020F0502020204030204" pitchFamily="34" charset="0"/>
              </a:rPr>
              <a:t>Budowę ścieżki rowerowej Otorowo – Solec Kujawski</a:t>
            </a:r>
          </a:p>
          <a:p>
            <a:pPr marL="285750" indent="-285750" algn="just">
              <a:lnSpc>
                <a:spcPct val="150000"/>
              </a:lnSpc>
              <a:buFont typeface="Arial" panose="020B0604020202020204" pitchFamily="34" charset="0"/>
              <a:buChar char="•"/>
              <a:tabLst>
                <a:tab pos="5629275" algn="l"/>
              </a:tabLst>
            </a:pPr>
            <a:r>
              <a:rPr lang="pl-PL" sz="1800" dirty="0">
                <a:effectLst/>
                <a:latin typeface="Times New Roman" panose="02020603050405020304" pitchFamily="18" charset="0"/>
                <a:ea typeface="Times New Roman" panose="02020603050405020304" pitchFamily="18" charset="0"/>
              </a:rPr>
              <a:t>Budowę ścieżki rowerowej przy drodze wojewódzkiej - ul. Leśnej </a:t>
            </a:r>
          </a:p>
          <a:p>
            <a:endParaRPr lang="pl-PL" dirty="0"/>
          </a:p>
        </p:txBody>
      </p:sp>
      <p:pic>
        <p:nvPicPr>
          <p:cNvPr id="5" name="Symbol zastępczy zawartości 4">
            <a:extLst>
              <a:ext uri="{FF2B5EF4-FFF2-40B4-BE49-F238E27FC236}">
                <a16:creationId xmlns="" xmlns:a16="http://schemas.microsoft.com/office/drawing/2014/main" id="{7D7BC7CE-4D74-4CD9-B096-C75DFA2B2D18}"/>
              </a:ext>
            </a:extLst>
          </p:cNvPr>
          <p:cNvPicPr>
            <a:picLocks noGrp="1"/>
          </p:cNvPicPr>
          <p:nvPr>
            <p:ph idx="1"/>
          </p:nvPr>
        </p:nvPicPr>
        <p:blipFill>
          <a:blip r:embed="rId2" cstate="print"/>
          <a:srcRect/>
          <a:stretch>
            <a:fillRect/>
          </a:stretch>
        </p:blipFill>
        <p:spPr bwMode="auto">
          <a:xfrm>
            <a:off x="6556469" y="1721224"/>
            <a:ext cx="3932237" cy="2904564"/>
          </a:xfrm>
          <a:prstGeom prst="rect">
            <a:avLst/>
          </a:prstGeom>
          <a:noFill/>
          <a:ln w="9525">
            <a:noFill/>
            <a:miter lim="800000"/>
            <a:headEnd/>
            <a:tailEnd/>
          </a:ln>
        </p:spPr>
      </p:pic>
    </p:spTree>
    <p:extLst>
      <p:ext uri="{BB962C8B-B14F-4D97-AF65-F5344CB8AC3E}">
        <p14:creationId xmlns:p14="http://schemas.microsoft.com/office/powerpoint/2010/main" val="1049527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8BE4721-72FF-4493-8DB1-163147439A93}"/>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DOBRZE ZORGANIZOWANA KOMUNIKACJA MIEJSK</a:t>
            </a:r>
            <a:r>
              <a:rPr lang="pl-PL" sz="1800" b="1" dirty="0">
                <a:effectLst/>
                <a:latin typeface="Times New Roman" panose="02020603050405020304" pitchFamily="18" charset="0"/>
                <a:ea typeface="Times New Roman" panose="02020603050405020304" pitchFamily="18" charset="0"/>
              </a:rPr>
              <a:t>A</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dirty="0"/>
          </a:p>
        </p:txBody>
      </p:sp>
      <p:pic>
        <p:nvPicPr>
          <p:cNvPr id="7" name="Symbol zastępczy zawartości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333539"/>
            <a:ext cx="6172200" cy="4181397"/>
          </a:xfrm>
        </p:spPr>
      </p:pic>
      <p:sp>
        <p:nvSpPr>
          <p:cNvPr id="4" name="Symbol zastępczy tekstu 3">
            <a:extLst>
              <a:ext uri="{FF2B5EF4-FFF2-40B4-BE49-F238E27FC236}">
                <a16:creationId xmlns="" xmlns:a16="http://schemas.microsoft.com/office/drawing/2014/main" id="{0CECAE74-0B7E-4D07-A3D9-F6B259DDC2AE}"/>
              </a:ext>
            </a:extLst>
          </p:cNvPr>
          <p:cNvSpPr>
            <a:spLocks noGrp="1"/>
          </p:cNvSpPr>
          <p:nvPr>
            <p:ph type="body" sz="half" idx="2"/>
          </p:nvPr>
        </p:nvSpPr>
        <p:spPr/>
        <p:txBody>
          <a:bodyPr>
            <a:normAutofit fontScale="47500" lnSpcReduction="20000"/>
          </a:bodyPr>
          <a:lstStyle/>
          <a:p>
            <a:pPr marL="342900" lvl="0" indent="-342900" algn="just">
              <a:lnSpc>
                <a:spcPct val="150000"/>
              </a:lnSpc>
              <a:buFont typeface="Symbol" panose="05050102010706020507" pitchFamily="18" charset="2"/>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Budynek Punktu Obsługi Podróżnych wraz z jego wyposażeniem, schody zewnętrzne z terenem przyległym do dworca, przydworcowy parking, a także klatka schodowa na drugi peron wraz z windą jest zarządzany przez gminę. Za porządek i stan techniczny peronów oraz pozostałą infrastrukturę ponosi odpowiedzialność PKP. Za usuwanie awarii wyświetlaczy i elektronicznych tablic informacyjnych odpowiada w ramach gwarancji firma wykonawcza. To jej zgłaszamy usterki. Na bieżąco też informujemy PKP o konieczności usuwania wszelkich nieprawidłowości.</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 celu poprawy czystości i porządku na terenie POP zainstalowano imitacje kruków i kolce odstraszające gołębie, które zanieczyszczają teren dworca. Obsługę porządkową przyległego terenu i budynku dworca pełni Zakład Gospodarki Komunalnej z Solca Kujawskiego na podstawie zawartego z gminą porozumienia.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W związku z wprowadzeniem w 2020 r. stanu pandemii na terenie Polski, w budynku dworca, toaletach oraz przy windach zamontowano dozowniki z płynem dezynfekującym oraz zawieszono ogłoszenia dotyczące zachowania przez podróżnych zasad sanitarnych.</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2286412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6BD15E4-A8D7-4A91-BD63-3CCD42745652}"/>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PLATFORMA MULTIMODALNA </a:t>
            </a: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688306"/>
            <a:ext cx="5772359" cy="3246951"/>
          </a:xfrm>
        </p:spPr>
      </p:pic>
      <p:sp>
        <p:nvSpPr>
          <p:cNvPr id="4" name="Symbol zastępczy tekstu 3">
            <a:extLst>
              <a:ext uri="{FF2B5EF4-FFF2-40B4-BE49-F238E27FC236}">
                <a16:creationId xmlns="" xmlns:a16="http://schemas.microsoft.com/office/drawing/2014/main" id="{D55034C4-79EC-4FA4-9EEF-E35F81976C99}"/>
              </a:ext>
            </a:extLst>
          </p:cNvPr>
          <p:cNvSpPr>
            <a:spLocks noGrp="1"/>
          </p:cNvSpPr>
          <p:nvPr>
            <p:ph type="body" sz="half" idx="2"/>
          </p:nvPr>
        </p:nvSpPr>
        <p:spPr/>
        <p:txBody>
          <a:bodyPr>
            <a:normAutofit fontScale="40000" lnSpcReduction="20000"/>
          </a:bodyPr>
          <a:lstStyle/>
          <a:p>
            <a:pPr indent="228600" algn="just">
              <a:lnSpc>
                <a:spcPct val="150000"/>
              </a:lnSpc>
            </a:pPr>
            <a:r>
              <a:rPr lang="pl-PL" sz="1800" dirty="0">
                <a:effectLst/>
                <a:latin typeface="Times New Roman" panose="02020603050405020304" pitchFamily="18" charset="0"/>
                <a:ea typeface="Times New Roman" panose="02020603050405020304" pitchFamily="18" charset="0"/>
              </a:rPr>
              <a:t>W 2020 r. opracowane zostały dwa dokumenty w ramach międzynarodowego projektu COMBINE, współfinansowanego z Europejskiego Funduszu Rozwoju Regionalnego w ramach programu INTERREG (Region Morza Bałtyckiego):</a:t>
            </a:r>
          </a:p>
          <a:p>
            <a:pPr marL="342900" lvl="0" indent="-342900" algn="just">
              <a:lnSpc>
                <a:spcPct val="150000"/>
              </a:lnSpc>
              <a:buFont typeface="Symbol" panose="05050102010706020507" pitchFamily="18" charset="2"/>
              <a:buChar char=""/>
            </a:pPr>
            <a:r>
              <a:rPr lang="pl-PL" sz="1800" i="1" dirty="0">
                <a:effectLst/>
                <a:latin typeface="Times New Roman" panose="02020603050405020304" pitchFamily="18" charset="0"/>
                <a:ea typeface="Calibri" panose="020F0502020204030204" pitchFamily="34" charset="0"/>
                <a:cs typeface="Times New Roman" panose="02020603050405020304" pitchFamily="18" charset="0"/>
              </a:rPr>
              <a:t>„Koncepcja ostatniej mili dla Węzła Logistycznego Bydgoszcz (Platforma Multimodalna Bydgoszcz – Solec Kujawski oraz Terminal intermodalny Bydgoszcz Emilianowo”</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(listopad 2020 r.), zamawiającym dokument było Województwo Kujawsko – Pomorskie. W dokumencie wskazano rolę jaką ma pełnić Platforma w integracji transportu drogowego, kolejowego, wodnego oraz lotniczego będąc centrum logistycznym na skrzyżowaniu ciągów transportowych o ogromnym potencjale – Międzynarodowe  Drogi Wodna E40 i E70, linie kolejowe 18, 131, 201, autostrada A1, budowane drogi ekspresowe S10, i S5. Celem dokumentu było przedstawienie końcowego etapu procesu logistycznego, odnoszącego się do przewozu towarów transportem drogowym możliwie jak najkrótszym odcinkiem trasy pomiędzy punktem przeładunkowym (węzłem logistycznym), a klientem końcowym (odbiorcą).</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Symbol" panose="05050102010706020507" pitchFamily="18" charset="2"/>
              <a:buChar char=""/>
            </a:pPr>
            <a:r>
              <a:rPr lang="pl-PL" sz="1800" i="1" dirty="0">
                <a:effectLst/>
                <a:latin typeface="Times New Roman" panose="02020603050405020304" pitchFamily="18" charset="0"/>
                <a:ea typeface="Calibri" panose="020F0502020204030204" pitchFamily="34" charset="0"/>
                <a:cs typeface="Times New Roman" panose="02020603050405020304" pitchFamily="18" charset="0"/>
              </a:rPr>
              <a:t>„Studium </a:t>
            </a:r>
            <a:r>
              <a:rPr lang="pl-PL" sz="1800" i="1" dirty="0" err="1">
                <a:effectLst/>
                <a:latin typeface="Times New Roman" panose="02020603050405020304" pitchFamily="18" charset="0"/>
                <a:ea typeface="Calibri" panose="020F0502020204030204" pitchFamily="34" charset="0"/>
                <a:cs typeface="Times New Roman" panose="02020603050405020304" pitchFamily="18" charset="0"/>
              </a:rPr>
              <a:t>prewykonalności</a:t>
            </a:r>
            <a:r>
              <a:rPr lang="pl-PL" sz="1800" i="1" dirty="0">
                <a:effectLst/>
                <a:latin typeface="Times New Roman" panose="02020603050405020304" pitchFamily="18" charset="0"/>
                <a:ea typeface="Calibri" panose="020F0502020204030204" pitchFamily="34" charset="0"/>
                <a:cs typeface="Times New Roman" panose="02020603050405020304" pitchFamily="18" charset="0"/>
              </a:rPr>
              <a:t> dla rozwoju węzła transportowego Bydgoszcz – Solec Kujawski poprzez integrację Platformy Multimodalnej Solec Kujawski oraz terminala transportu kombinowanego Bydgoszcz Emilianowo”</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(grudzień 2020 r.), zamawiający Miasto Bydgoszcz. Celem opracowania była identyfikacja i analiza najlepszego scenariusza inwestycyjnego w odniesieniu do terminalu intermodalnego Bydgoszcz Emilianowo, Platformy Multimodalnej Bydgoszcz – Solec Kujawski, a także procesów transportowych „ostatniej mili” w obszarze Miasta Bydgoszcz.</a:t>
            </a:r>
            <a:r>
              <a:rPr lang="pl-PL" sz="1800" dirty="0">
                <a:effectLst/>
                <a:latin typeface="Arial" panose="020B0604020202020204" pitchFamily="34" charset="0"/>
                <a:ea typeface="Calibri" panose="020F0502020204030204" pitchFamily="34" charset="0"/>
                <a:cs typeface="Times New Roman" panose="02020603050405020304" pitchFamily="18" charset="0"/>
              </a:rPr>
              <a:t>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110931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1E10A3E-D3F0-4C5D-A46F-3FB6EDD8B2BC}"/>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ZORGANIZOWANA SIĘĆ WOLONTARIATU</a:t>
            </a:r>
            <a:endParaRPr lang="pl-PL"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5799" y="2500311"/>
            <a:ext cx="4090233" cy="3063727"/>
          </a:xfrm>
        </p:spPr>
      </p:pic>
      <p:sp>
        <p:nvSpPr>
          <p:cNvPr id="4" name="Symbol zastępczy tekstu 3">
            <a:extLst>
              <a:ext uri="{FF2B5EF4-FFF2-40B4-BE49-F238E27FC236}">
                <a16:creationId xmlns="" xmlns:a16="http://schemas.microsoft.com/office/drawing/2014/main" id="{212EFDB5-B99E-4DBD-94F6-F384297A3DA2}"/>
              </a:ext>
            </a:extLst>
          </p:cNvPr>
          <p:cNvSpPr>
            <a:spLocks noGrp="1"/>
          </p:cNvSpPr>
          <p:nvPr>
            <p:ph type="body" sz="half" idx="2"/>
          </p:nvPr>
        </p:nvSpPr>
        <p:spPr/>
        <p:txBody>
          <a:bodyPr>
            <a:normAutofit fontScale="92500" lnSpcReduction="10000"/>
          </a:bodyPr>
          <a:lstStyle/>
          <a:p>
            <a:pPr algn="just"/>
            <a:r>
              <a:rPr lang="pl-PL" sz="1700" dirty="0">
                <a:solidFill>
                  <a:srgbClr val="000000"/>
                </a:solidFill>
                <a:effectLst/>
                <a:latin typeface="Times New Roman" panose="02020603050405020304" pitchFamily="18" charset="0"/>
                <a:ea typeface="Times New Roman" panose="02020603050405020304" pitchFamily="18" charset="0"/>
              </a:rPr>
              <a:t>Pomocą wolontariuszy objęto około 100 osób. Wolontariusze do marca 2020 roku pomagali dzieciom w świetlicy w odrabianiu zadań domowych, grali z nimi w gry i aktywnie spędzali czas. Od listopada 2020 roku Grupa Ratownictwa Specjalistycznego - Organizacja </a:t>
            </a:r>
            <a:r>
              <a:rPr lang="pl-PL" sz="1700" dirty="0" err="1">
                <a:solidFill>
                  <a:srgbClr val="000000"/>
                </a:solidFill>
                <a:effectLst/>
                <a:latin typeface="Times New Roman" panose="02020603050405020304" pitchFamily="18" charset="0"/>
                <a:ea typeface="Times New Roman" panose="02020603050405020304" pitchFamily="18" charset="0"/>
              </a:rPr>
              <a:t>Proobronna</a:t>
            </a:r>
            <a:r>
              <a:rPr lang="pl-PL" sz="1700" dirty="0">
                <a:solidFill>
                  <a:srgbClr val="000000"/>
                </a:solidFill>
                <a:effectLst/>
                <a:latin typeface="Times New Roman" panose="02020603050405020304" pitchFamily="18" charset="0"/>
                <a:ea typeface="Times New Roman" panose="02020603050405020304" pitchFamily="18" charset="0"/>
              </a:rPr>
              <a:t> „BIZON” im. gen. Augusta Emila Fieldorfa we współpracy z Miejsko-Gminnym Ośrodkiem Pomocy Społecznej w Solcu Kujawskim realizowała program rządowy </a:t>
            </a:r>
            <a:r>
              <a:rPr lang="pl-PL" sz="1700" i="1" dirty="0">
                <a:solidFill>
                  <a:srgbClr val="000000"/>
                </a:solidFill>
                <a:effectLst/>
                <a:latin typeface="Times New Roman" panose="02020603050405020304" pitchFamily="18" charset="0"/>
                <a:ea typeface="Times New Roman" panose="02020603050405020304" pitchFamily="18" charset="0"/>
              </a:rPr>
              <a:t>„Wspieraj Seniora”</a:t>
            </a:r>
            <a:r>
              <a:rPr lang="pl-PL" sz="1700" dirty="0">
                <a:solidFill>
                  <a:srgbClr val="000000"/>
                </a:solidFill>
                <a:effectLst/>
                <a:latin typeface="Times New Roman" panose="02020603050405020304" pitchFamily="18" charset="0"/>
                <a:ea typeface="Times New Roman" panose="02020603050405020304" pitchFamily="18" charset="0"/>
              </a:rPr>
              <a:t>, w ramach którego wolontariusze w związku z pandemią robili zakupy osobom starszym i dowozili je do ich miejsca zamieszkania, w celu zmniejszenia ryzyka zachorowania przez te osoby na </a:t>
            </a:r>
            <a:r>
              <a:rPr lang="pl-PL" sz="1700" dirty="0" err="1">
                <a:solidFill>
                  <a:srgbClr val="000000"/>
                </a:solidFill>
                <a:effectLst/>
                <a:latin typeface="Times New Roman" panose="02020603050405020304" pitchFamily="18" charset="0"/>
                <a:ea typeface="Times New Roman" panose="02020603050405020304" pitchFamily="18" charset="0"/>
              </a:rPr>
              <a:t>koronowirusa</a:t>
            </a:r>
            <a:r>
              <a:rPr lang="pl-PL" sz="1700" dirty="0">
                <a:solidFill>
                  <a:srgbClr val="000000"/>
                </a:solidFill>
                <a:effectLst/>
                <a:latin typeface="Times New Roman" panose="02020603050405020304" pitchFamily="18" charset="0"/>
                <a:ea typeface="Times New Roman" panose="02020603050405020304" pitchFamily="18" charset="0"/>
              </a:rPr>
              <a:t> COVID-19. W 2020 roku podpisano łącznie 17 porozumień z wolontariuszami.</a:t>
            </a:r>
            <a:endParaRPr lang="pl-PL" sz="1700" dirty="0">
              <a:effectLst/>
              <a:latin typeface="Times New Roman" panose="02020603050405020304" pitchFamily="18" charset="0"/>
              <a:ea typeface="Times New Roman" panose="02020603050405020304" pitchFamily="18" charset="0"/>
            </a:endParaRPr>
          </a:p>
          <a:p>
            <a:endParaRPr lang="pl-PL" dirty="0"/>
          </a:p>
        </p:txBody>
      </p:sp>
    </p:spTree>
    <p:extLst>
      <p:ext uri="{BB962C8B-B14F-4D97-AF65-F5344CB8AC3E}">
        <p14:creationId xmlns:p14="http://schemas.microsoft.com/office/powerpoint/2010/main" val="503844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AD86489-93DD-4065-9011-DEF407AE27EC}"/>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OGRANICZENIE ZJAWISKA ZALEGŁOŚCI W OPŁATACH CZYNSZOWYCH I KOMUNALNYCH</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dirty="0"/>
          </a:p>
        </p:txBody>
      </p:sp>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380255"/>
            <a:ext cx="5004608" cy="3314646"/>
          </a:xfrm>
        </p:spPr>
      </p:pic>
      <p:sp>
        <p:nvSpPr>
          <p:cNvPr id="4" name="Symbol zastępczy tekstu 3">
            <a:extLst>
              <a:ext uri="{FF2B5EF4-FFF2-40B4-BE49-F238E27FC236}">
                <a16:creationId xmlns="" xmlns:a16="http://schemas.microsoft.com/office/drawing/2014/main" id="{9E654075-576A-4E7A-93BC-3A707F5BE1BF}"/>
              </a:ext>
            </a:extLst>
          </p:cNvPr>
          <p:cNvSpPr>
            <a:spLocks noGrp="1"/>
          </p:cNvSpPr>
          <p:nvPr>
            <p:ph type="body" sz="half" idx="2"/>
          </p:nvPr>
        </p:nvSpPr>
        <p:spPr/>
        <p:txBody>
          <a:bodyPr/>
          <a:lstStyle/>
          <a:p>
            <a:pPr algn="just"/>
            <a:r>
              <a:rPr lang="pl-PL" sz="1800" dirty="0">
                <a:effectLst/>
                <a:latin typeface="Times New Roman" panose="02020603050405020304" pitchFamily="18" charset="0"/>
                <a:ea typeface="Times New Roman" panose="02020603050405020304" pitchFamily="18" charset="0"/>
              </a:rPr>
              <a:t>W 2020 r., analogicznie do lat ubiegłych, najemcom lokali mieszkalnych posiadającym zaległości w opłatach czynszowych proponowano zmianę zajmowanego lokalu na lokal o niższym standardzie. Przy zamianie mieszkań wykorzystano istniejący zasób mieszkaniowy. Z pozyskanych w ramach zamiany lokali o większym metrażu, wydzielono mniejsze mieszkania, zwiększając tym samym zasób gminy o 1 lokal. W roku 2020 warunki mieszkaniowe poprawiło 8 rodzin. Lokale o niższym standardzie zaproponowano 4 rodzinom</a:t>
            </a:r>
            <a:endParaRPr lang="pl-PL" dirty="0"/>
          </a:p>
        </p:txBody>
      </p:sp>
    </p:spTree>
    <p:extLst>
      <p:ext uri="{BB962C8B-B14F-4D97-AF65-F5344CB8AC3E}">
        <p14:creationId xmlns:p14="http://schemas.microsoft.com/office/powerpoint/2010/main" val="3868671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7C1FA71-933B-4944-9124-A9B93EF97C4A}"/>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OGRANICZENIE ZJAWISKA ZALEGŁOŚCI W OPŁATACH CZYNSZOWYCH I KOMUNALNYCH</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sz="1800" dirty="0"/>
          </a:p>
        </p:txBody>
      </p:sp>
      <p:graphicFrame>
        <p:nvGraphicFramePr>
          <p:cNvPr id="5" name="Symbol zastępczy zawartości 4">
            <a:extLst>
              <a:ext uri="{FF2B5EF4-FFF2-40B4-BE49-F238E27FC236}">
                <a16:creationId xmlns="" xmlns:a16="http://schemas.microsoft.com/office/drawing/2014/main" id="{262F0C15-1827-4637-BDF2-4820739EF8FF}"/>
              </a:ext>
            </a:extLst>
          </p:cNvPr>
          <p:cNvGraphicFramePr>
            <a:graphicFrameLocks noGrp="1"/>
          </p:cNvGraphicFramePr>
          <p:nvPr>
            <p:ph idx="1"/>
          </p:nvPr>
        </p:nvGraphicFramePr>
        <p:xfrm>
          <a:off x="5569690" y="987428"/>
          <a:ext cx="5399195" cy="4888934"/>
        </p:xfrm>
        <a:graphic>
          <a:graphicData uri="http://schemas.openxmlformats.org/drawingml/2006/table">
            <a:tbl>
              <a:tblPr firstRow="1" firstCol="1" bandRow="1">
                <a:tableStyleId>{5C22544A-7EE6-4342-B048-85BDC9FD1C3A}</a:tableStyleId>
              </a:tblPr>
              <a:tblGrid>
                <a:gridCol w="597151">
                  <a:extLst>
                    <a:ext uri="{9D8B030D-6E8A-4147-A177-3AD203B41FA5}">
                      <a16:colId xmlns="" xmlns:a16="http://schemas.microsoft.com/office/drawing/2014/main" val="3881409767"/>
                    </a:ext>
                  </a:extLst>
                </a:gridCol>
                <a:gridCol w="839035">
                  <a:extLst>
                    <a:ext uri="{9D8B030D-6E8A-4147-A177-3AD203B41FA5}">
                      <a16:colId xmlns="" xmlns:a16="http://schemas.microsoft.com/office/drawing/2014/main" val="239838567"/>
                    </a:ext>
                  </a:extLst>
                </a:gridCol>
                <a:gridCol w="839035">
                  <a:extLst>
                    <a:ext uri="{9D8B030D-6E8A-4147-A177-3AD203B41FA5}">
                      <a16:colId xmlns="" xmlns:a16="http://schemas.microsoft.com/office/drawing/2014/main" val="3188180748"/>
                    </a:ext>
                  </a:extLst>
                </a:gridCol>
                <a:gridCol w="683538">
                  <a:extLst>
                    <a:ext uri="{9D8B030D-6E8A-4147-A177-3AD203B41FA5}">
                      <a16:colId xmlns="" xmlns:a16="http://schemas.microsoft.com/office/drawing/2014/main" val="3674779721"/>
                    </a:ext>
                  </a:extLst>
                </a:gridCol>
                <a:gridCol w="683538">
                  <a:extLst>
                    <a:ext uri="{9D8B030D-6E8A-4147-A177-3AD203B41FA5}">
                      <a16:colId xmlns="" xmlns:a16="http://schemas.microsoft.com/office/drawing/2014/main" val="255658610"/>
                    </a:ext>
                  </a:extLst>
                </a:gridCol>
                <a:gridCol w="683538">
                  <a:extLst>
                    <a:ext uri="{9D8B030D-6E8A-4147-A177-3AD203B41FA5}">
                      <a16:colId xmlns="" xmlns:a16="http://schemas.microsoft.com/office/drawing/2014/main" val="4217123687"/>
                    </a:ext>
                  </a:extLst>
                </a:gridCol>
                <a:gridCol w="804480">
                  <a:extLst>
                    <a:ext uri="{9D8B030D-6E8A-4147-A177-3AD203B41FA5}">
                      <a16:colId xmlns="" xmlns:a16="http://schemas.microsoft.com/office/drawing/2014/main" val="2695303135"/>
                    </a:ext>
                  </a:extLst>
                </a:gridCol>
                <a:gridCol w="268880">
                  <a:extLst>
                    <a:ext uri="{9D8B030D-6E8A-4147-A177-3AD203B41FA5}">
                      <a16:colId xmlns="" xmlns:a16="http://schemas.microsoft.com/office/drawing/2014/main" val="768476568"/>
                    </a:ext>
                  </a:extLst>
                </a:gridCol>
              </a:tblGrid>
              <a:tr h="171431">
                <a:tc rowSpan="3">
                  <a:txBody>
                    <a:bodyPr/>
                    <a:lstStyle/>
                    <a:p>
                      <a:pPr algn="ctr">
                        <a:lnSpc>
                          <a:spcPct val="115000"/>
                        </a:lnSpc>
                      </a:pPr>
                      <a:r>
                        <a:rPr lang="pl-PL" sz="500">
                          <a:effectLst/>
                        </a:rPr>
                        <a:t>stan na XII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gridSpan="5">
                  <a:txBody>
                    <a:bodyPr/>
                    <a:lstStyle/>
                    <a:p>
                      <a:pPr algn="ctr">
                        <a:lnSpc>
                          <a:spcPct val="115000"/>
                        </a:lnSpc>
                      </a:pPr>
                      <a:r>
                        <a:rPr lang="pl-PL" sz="500">
                          <a:effectLst/>
                        </a:rPr>
                        <a:t>Zaległości ( zł.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jaki stanowi</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extLst>
                  <a:ext uri="{0D108BD9-81ED-4DB2-BD59-A6C34878D82A}">
                    <a16:rowId xmlns="" xmlns:a16="http://schemas.microsoft.com/office/drawing/2014/main" val="3247331391"/>
                  </a:ext>
                </a:extLst>
              </a:tr>
              <a:tr h="171431">
                <a:tc vMerge="1">
                  <a:txBody>
                    <a:bodyPr/>
                    <a:lstStyle/>
                    <a:p>
                      <a:endParaRPr lang="pl-PL"/>
                    </a:p>
                  </a:txBody>
                  <a:tcPr/>
                </a:tc>
                <a:tc gridSpan="2">
                  <a:txBody>
                    <a:bodyPr/>
                    <a:lstStyle/>
                    <a:p>
                      <a:pPr algn="ctr">
                        <a:lnSpc>
                          <a:spcPct val="115000"/>
                        </a:lnSpc>
                      </a:pPr>
                      <a:r>
                        <a:rPr lang="pl-PL" sz="500">
                          <a:effectLst/>
                        </a:rPr>
                        <a:t>Ilość osób</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hMerge="1">
                  <a:txBody>
                    <a:bodyPr/>
                    <a:lstStyle/>
                    <a:p>
                      <a:endParaRPr lang="pl-PL"/>
                    </a:p>
                  </a:txBody>
                  <a:tcPr/>
                </a:tc>
                <a:tc rowSpan="2">
                  <a:txBody>
                    <a:bodyPr/>
                    <a:lstStyle/>
                    <a:p>
                      <a:pPr algn="ctr">
                        <a:lnSpc>
                          <a:spcPct val="115000"/>
                        </a:lnSpc>
                      </a:pPr>
                      <a:r>
                        <a:rPr lang="pl-PL" sz="500">
                          <a:effectLst/>
                        </a:rPr>
                        <a:t>czynszowe</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rowSpan="2">
                  <a:txBody>
                    <a:bodyPr/>
                    <a:lstStyle/>
                    <a:p>
                      <a:pPr algn="ctr">
                        <a:lnSpc>
                          <a:spcPct val="115000"/>
                        </a:lnSpc>
                      </a:pPr>
                      <a:r>
                        <a:rPr lang="pl-PL" sz="500">
                          <a:effectLst/>
                        </a:rPr>
                        <a:t>odsetkowe</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rowSpan="2">
                  <a:txBody>
                    <a:bodyPr/>
                    <a:lstStyle/>
                    <a:p>
                      <a:pPr algn="ctr">
                        <a:lnSpc>
                          <a:spcPct val="115000"/>
                        </a:lnSpc>
                      </a:pPr>
                      <a:r>
                        <a:rPr lang="pl-PL" sz="500">
                          <a:effectLst/>
                        </a:rPr>
                        <a:t>ogółem</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ctr">
                        <a:lnSpc>
                          <a:spcPct val="115000"/>
                        </a:lnSpc>
                      </a:pPr>
                      <a:r>
                        <a:rPr lang="pl-PL" sz="500">
                          <a:effectLst/>
                        </a:rPr>
                        <a:t>Przypis</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ctr">
                        <a:lnSpc>
                          <a:spcPct val="115000"/>
                        </a:lnSpc>
                      </a:pPr>
                      <a:r>
                        <a:rPr lang="pl-PL" sz="500">
                          <a:effectLst/>
                        </a:rPr>
                        <a:t>zadłużenie</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extLst>
                  <a:ext uri="{0D108BD9-81ED-4DB2-BD59-A6C34878D82A}">
                    <a16:rowId xmlns="" xmlns:a16="http://schemas.microsoft.com/office/drawing/2014/main" val="334544023"/>
                  </a:ext>
                </a:extLst>
              </a:tr>
              <a:tr h="171431">
                <a:tc vMerge="1">
                  <a:txBody>
                    <a:bodyPr/>
                    <a:lstStyle/>
                    <a:p>
                      <a:endParaRPr lang="pl-PL"/>
                    </a:p>
                  </a:txBody>
                  <a:tcPr/>
                </a:tc>
                <a:tc>
                  <a:txBody>
                    <a:bodyPr/>
                    <a:lstStyle/>
                    <a:p>
                      <a:pPr algn="ctr">
                        <a:lnSpc>
                          <a:spcPct val="115000"/>
                        </a:lnSpc>
                      </a:pPr>
                      <a:r>
                        <a:rPr lang="pl-PL" sz="500">
                          <a:effectLst/>
                        </a:rPr>
                        <a:t>ogółem</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just">
                        <a:lnSpc>
                          <a:spcPct val="115000"/>
                        </a:lnSpc>
                      </a:pPr>
                      <a:r>
                        <a:rPr lang="pl-PL" sz="500">
                          <a:effectLst/>
                        </a:rPr>
                        <a:t>powyżej 1000 zł</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lnSpc>
                          <a:spcPct val="115000"/>
                        </a:lnSpc>
                      </a:pPr>
                      <a:r>
                        <a:rPr lang="pl-PL" sz="500">
                          <a:effectLst/>
                        </a:rPr>
                        <a:t>( zł.)</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ctr">
                        <a:lnSpc>
                          <a:spcPct val="115000"/>
                        </a:lnSpc>
                      </a:pPr>
                      <a:r>
                        <a:rPr lang="pl-PL" sz="500">
                          <a:effectLst/>
                        </a:rPr>
                        <a:t>do przypisu</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extLst>
                  <a:ext uri="{0D108BD9-81ED-4DB2-BD59-A6C34878D82A}">
                    <a16:rowId xmlns="" xmlns:a16="http://schemas.microsoft.com/office/drawing/2014/main" val="2213791014"/>
                  </a:ext>
                </a:extLst>
              </a:tr>
              <a:tr h="116465">
                <a:tc>
                  <a:txBody>
                    <a:bodyPr/>
                    <a:lstStyle/>
                    <a:p>
                      <a:pPr algn="ctr">
                        <a:lnSpc>
                          <a:spcPct val="115000"/>
                        </a:lnSpc>
                      </a:pPr>
                      <a:r>
                        <a:rPr lang="pl-PL" sz="500">
                          <a:effectLst/>
                        </a:rPr>
                        <a:t>2004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155 040,88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102 767,73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257 808,61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3 576 144,88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4,30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257345119"/>
                  </a:ext>
                </a:extLst>
              </a:tr>
              <a:tr h="116465">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368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ctr">
                        <a:lnSpc>
                          <a:spcPct val="115000"/>
                        </a:lnSpc>
                      </a:pPr>
                      <a:r>
                        <a:rPr lang="pl-PL" sz="500">
                          <a:effectLst/>
                        </a:rPr>
                        <a:t>221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1 203 107,68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454 523,73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1 657 631,41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864616156"/>
                  </a:ext>
                </a:extLst>
              </a:tr>
              <a:tr h="116465">
                <a:tc>
                  <a:txBody>
                    <a:bodyPr/>
                    <a:lstStyle/>
                    <a:p>
                      <a:pPr algn="ctr">
                        <a:lnSpc>
                          <a:spcPct val="115000"/>
                        </a:lnSpc>
                      </a:pPr>
                      <a:r>
                        <a:rPr lang="pl-PL" sz="500">
                          <a:effectLst/>
                        </a:rPr>
                        <a:t>2005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233 702,40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146 387,88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380 090,28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3384374,51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6,90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066657693"/>
                  </a:ext>
                </a:extLst>
              </a:tr>
              <a:tr h="116465">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372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ctr">
                        <a:lnSpc>
                          <a:spcPct val="115000"/>
                        </a:lnSpc>
                      </a:pPr>
                      <a:r>
                        <a:rPr lang="pl-PL" sz="500">
                          <a:effectLst/>
                        </a:rPr>
                        <a:t>220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1 437 810,09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600 911,61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2 038 721,70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686327571"/>
                  </a:ext>
                </a:extLst>
              </a:tr>
              <a:tr h="116465">
                <a:tc>
                  <a:txBody>
                    <a:bodyPr/>
                    <a:lstStyle/>
                    <a:p>
                      <a:pPr algn="ctr">
                        <a:lnSpc>
                          <a:spcPct val="115000"/>
                        </a:lnSpc>
                      </a:pPr>
                      <a:r>
                        <a:rPr lang="pl-PL" sz="500">
                          <a:effectLst/>
                        </a:rPr>
                        <a:t>2006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168 831,00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126 126,37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294 957,37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3233064,6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5,20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4241553562"/>
                  </a:ext>
                </a:extLst>
              </a:tr>
              <a:tr h="116465">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298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ctr">
                        <a:lnSpc>
                          <a:spcPct val="115000"/>
                        </a:lnSpc>
                      </a:pPr>
                      <a:r>
                        <a:rPr lang="pl-PL" sz="500">
                          <a:effectLst/>
                        </a:rPr>
                        <a:t>65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1 606 641,07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727 037,98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2 333 679,05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ctr"/>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152946325"/>
                  </a:ext>
                </a:extLst>
              </a:tr>
              <a:tr h="116465">
                <a:tc>
                  <a:txBody>
                    <a:bodyPr/>
                    <a:lstStyle/>
                    <a:p>
                      <a:pPr algn="ctr">
                        <a:lnSpc>
                          <a:spcPct val="115000"/>
                        </a:lnSpc>
                      </a:pPr>
                      <a:r>
                        <a:rPr lang="pl-PL" sz="500">
                          <a:effectLst/>
                        </a:rPr>
                        <a:t>2007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44 496,52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67 094,62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111 591,14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2984868,11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1,50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444051009"/>
                  </a:ext>
                </a:extLst>
              </a:tr>
              <a:tr h="116465">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179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42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1 651 137,59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794 132,60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2 445 270,19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990643774"/>
                  </a:ext>
                </a:extLst>
              </a:tr>
              <a:tr h="116465">
                <a:tc>
                  <a:txBody>
                    <a:bodyPr/>
                    <a:lstStyle/>
                    <a:p>
                      <a:pPr algn="ctr">
                        <a:lnSpc>
                          <a:spcPct val="115000"/>
                        </a:lnSpc>
                      </a:pPr>
                      <a:r>
                        <a:rPr lang="pl-PL" sz="500">
                          <a:effectLst/>
                        </a:rPr>
                        <a:t>2008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162 128,24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104 586,59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266 714,83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3 189 501,52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5,10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128000111"/>
                  </a:ext>
                </a:extLst>
              </a:tr>
              <a:tr h="116465">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325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216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1 813 265,83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898 719,19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2 711 985,02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708760562"/>
                  </a:ext>
                </a:extLst>
              </a:tr>
              <a:tr h="116465">
                <a:tc>
                  <a:txBody>
                    <a:bodyPr/>
                    <a:lstStyle/>
                    <a:p>
                      <a:pPr algn="ctr">
                        <a:lnSpc>
                          <a:spcPct val="115000"/>
                        </a:lnSpc>
                      </a:pPr>
                      <a:r>
                        <a:rPr lang="pl-PL" sz="500">
                          <a:effectLst/>
                        </a:rPr>
                        <a:t>2009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366 116,87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177 114,04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543230,91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3 582 426,44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10,20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426340187"/>
                  </a:ext>
                </a:extLst>
              </a:tr>
              <a:tr h="116465">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349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263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2 179 382,70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1 075 833,23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3255215,93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541968949"/>
                  </a:ext>
                </a:extLst>
              </a:tr>
              <a:tr h="121318">
                <a:tc>
                  <a:txBody>
                    <a:bodyPr/>
                    <a:lstStyle/>
                    <a:p>
                      <a:pPr algn="ctr">
                        <a:lnSpc>
                          <a:spcPct val="115000"/>
                        </a:lnSpc>
                      </a:pPr>
                      <a:r>
                        <a:rPr lang="pl-PL" sz="500">
                          <a:effectLst/>
                        </a:rPr>
                        <a:t>2010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398 068,8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185 032,86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583 101,66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3 615 820,46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12,4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576298393"/>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396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274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2577451,5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1 260 866,09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3838317,59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375994201"/>
                  </a:ext>
                </a:extLst>
              </a:tr>
              <a:tr h="121318">
                <a:tc>
                  <a:txBody>
                    <a:bodyPr/>
                    <a:lstStyle/>
                    <a:p>
                      <a:pPr algn="ctr">
                        <a:lnSpc>
                          <a:spcPct val="115000"/>
                        </a:lnSpc>
                      </a:pPr>
                      <a:r>
                        <a:rPr lang="pl-PL" sz="500">
                          <a:effectLst/>
                        </a:rPr>
                        <a:t>2011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r">
                        <a:lnSpc>
                          <a:spcPct val="115000"/>
                        </a:lnSpc>
                      </a:pPr>
                      <a:r>
                        <a:rPr lang="pl-PL" sz="500">
                          <a:effectLst/>
                        </a:rPr>
                        <a:t>417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278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310 028,32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217 118,51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527146,83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3 368 964,75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9,2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321338779"/>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2 887 479,82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1 477 984,60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4 365 464,42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834415473"/>
                  </a:ext>
                </a:extLst>
              </a:tr>
              <a:tr h="121318">
                <a:tc>
                  <a:txBody>
                    <a:bodyPr/>
                    <a:lstStyle/>
                    <a:p>
                      <a:pPr algn="ctr">
                        <a:lnSpc>
                          <a:spcPct val="115000"/>
                        </a:lnSpc>
                      </a:pPr>
                      <a:r>
                        <a:rPr lang="pl-PL" sz="500">
                          <a:effectLst/>
                        </a:rPr>
                        <a:t>2012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410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263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245 249,76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224 049,14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469 298,90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3179683,17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7,71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534167051"/>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3 132 729,58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1 702 033,74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4 834 763,32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351305044"/>
                  </a:ext>
                </a:extLst>
              </a:tr>
              <a:tr h="121318">
                <a:tc>
                  <a:txBody>
                    <a:bodyPr/>
                    <a:lstStyle/>
                    <a:p>
                      <a:pPr algn="ctr">
                        <a:lnSpc>
                          <a:spcPct val="115000"/>
                        </a:lnSpc>
                      </a:pPr>
                      <a:r>
                        <a:rPr lang="pl-PL" sz="500">
                          <a:effectLst/>
                        </a:rPr>
                        <a:t>2013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349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222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311041,75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288 983,83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600 025,58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2 951 579,43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9,19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533769361"/>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3443771,33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1 991 017,57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5 434 788,90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610207675"/>
                  </a:ext>
                </a:extLst>
              </a:tr>
              <a:tr h="121318">
                <a:tc>
                  <a:txBody>
                    <a:bodyPr/>
                    <a:lstStyle/>
                    <a:p>
                      <a:pPr algn="ctr">
                        <a:lnSpc>
                          <a:spcPct val="115000"/>
                        </a:lnSpc>
                      </a:pPr>
                      <a:r>
                        <a:rPr lang="pl-PL" sz="500">
                          <a:effectLst/>
                        </a:rPr>
                        <a:t>XI   2014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357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201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215 693,58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303 969,24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519 662,82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2 862 820,89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7,5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556060646"/>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3 659 464,91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2 294 986,81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5 954 451,72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541341799"/>
                  </a:ext>
                </a:extLst>
              </a:tr>
              <a:tr h="121318">
                <a:tc>
                  <a:txBody>
                    <a:bodyPr/>
                    <a:lstStyle/>
                    <a:p>
                      <a:pPr algn="ctr">
                        <a:lnSpc>
                          <a:spcPct val="115000"/>
                        </a:lnSpc>
                      </a:pPr>
                      <a:r>
                        <a:rPr lang="pl-PL" sz="500">
                          <a:effectLst/>
                        </a:rPr>
                        <a:t>XII 2014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331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196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228 062,65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332 430,85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560 493,50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3 123 894,58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7,3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550663475"/>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3 671 833,98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2 323 448,42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5 995 282,40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233169024"/>
                  </a:ext>
                </a:extLst>
              </a:tr>
              <a:tr h="121318">
                <a:tc>
                  <a:txBody>
                    <a:bodyPr/>
                    <a:lstStyle/>
                    <a:p>
                      <a:pPr algn="ctr">
                        <a:lnSpc>
                          <a:spcPct val="115000"/>
                        </a:lnSpc>
                      </a:pPr>
                      <a:r>
                        <a:rPr lang="pl-PL" sz="500">
                          <a:effectLst/>
                        </a:rPr>
                        <a:t> 2015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300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195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231 161,29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185 340,31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416 501,60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2 997 595,87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7,19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85358787"/>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3 902 995,27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2 508 788,73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6 411 784,00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605728926"/>
                  </a:ext>
                </a:extLst>
              </a:tr>
              <a:tr h="121318">
                <a:tc>
                  <a:txBody>
                    <a:bodyPr/>
                    <a:lstStyle/>
                    <a:p>
                      <a:pPr algn="ctr">
                        <a:lnSpc>
                          <a:spcPct val="115000"/>
                        </a:lnSpc>
                      </a:pPr>
                      <a:r>
                        <a:rPr lang="pl-PL" sz="500">
                          <a:effectLst/>
                        </a:rPr>
                        <a:t>2016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320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rowSpan="2">
                  <a:txBody>
                    <a:bodyPr/>
                    <a:lstStyle/>
                    <a:p>
                      <a:pPr algn="ctr">
                        <a:lnSpc>
                          <a:spcPct val="115000"/>
                        </a:lnSpc>
                      </a:pPr>
                      <a:r>
                        <a:rPr lang="pl-PL" sz="500">
                          <a:effectLst/>
                        </a:rPr>
                        <a:t>203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186 045,11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101 519,49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287 564,60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2 932 620,88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6,34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4165928499"/>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vMerge="1">
                  <a:txBody>
                    <a:bodyPr/>
                    <a:lstStyle/>
                    <a:p>
                      <a:endParaRPr lang="pl-PL"/>
                    </a:p>
                  </a:txBody>
                  <a:tcPr/>
                </a:tc>
                <a:tc vMerge="1">
                  <a:txBody>
                    <a:bodyPr/>
                    <a:lstStyle/>
                    <a:p>
                      <a:endParaRPr lang="pl-PL"/>
                    </a:p>
                  </a:txBody>
                  <a:tcPr/>
                </a:tc>
                <a:tc>
                  <a:txBody>
                    <a:bodyPr/>
                    <a:lstStyle/>
                    <a:p>
                      <a:pPr algn="r">
                        <a:lnSpc>
                          <a:spcPct val="115000"/>
                        </a:lnSpc>
                      </a:pPr>
                      <a:r>
                        <a:rPr lang="pl-PL" sz="500">
                          <a:effectLst/>
                        </a:rPr>
                        <a:t>4 089 040,38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2 610 308,22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6 699 348,60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509133969"/>
                  </a:ext>
                </a:extLst>
              </a:tr>
              <a:tr h="121318">
                <a:tc>
                  <a:txBody>
                    <a:bodyPr/>
                    <a:lstStyle/>
                    <a:p>
                      <a:pPr algn="ctr">
                        <a:lnSpc>
                          <a:spcPct val="115000"/>
                        </a:lnSpc>
                      </a:pPr>
                      <a:r>
                        <a:rPr lang="pl-PL" sz="500">
                          <a:effectLst/>
                        </a:rPr>
                        <a:t>2017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194 666,92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194 444,78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389 111,70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2 919 081,75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6,67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4240266598"/>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329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4 283 707,30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2 804 753,00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7 088 460,30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 </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158733055"/>
                  </a:ext>
                </a:extLst>
              </a:tr>
              <a:tr h="171431">
                <a:tc>
                  <a:txBody>
                    <a:bodyPr/>
                    <a:lstStyle/>
                    <a:p>
                      <a:pPr algn="ctr">
                        <a:lnSpc>
                          <a:spcPct val="115000"/>
                        </a:lnSpc>
                      </a:pPr>
                      <a:r>
                        <a:rPr lang="pl-PL" sz="500">
                          <a:effectLst/>
                        </a:rPr>
                        <a:t>2018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 </a:t>
                      </a:r>
                      <a:endParaRPr lang="pl-PL" sz="600">
                        <a:effectLst/>
                      </a:endParaRPr>
                    </a:p>
                    <a:p>
                      <a:pPr algn="r">
                        <a:lnSpc>
                          <a:spcPct val="115000"/>
                        </a:lnSpc>
                      </a:pPr>
                      <a:r>
                        <a:rPr lang="pl-PL" sz="500">
                          <a:effectLst/>
                        </a:rPr>
                        <a:t>177 911,24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116 259,86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294 171,10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2 867 704,06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6,20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683918116"/>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376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251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4 461 618,54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2 921 012,86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7 382 631,40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468269879"/>
                  </a:ext>
                </a:extLst>
              </a:tr>
              <a:tr h="121318">
                <a:tc>
                  <a:txBody>
                    <a:bodyPr/>
                    <a:lstStyle/>
                    <a:p>
                      <a:pPr algn="ctr">
                        <a:lnSpc>
                          <a:spcPct val="115000"/>
                        </a:lnSpc>
                      </a:pPr>
                      <a:r>
                        <a:rPr lang="pl-PL" sz="500">
                          <a:effectLst/>
                        </a:rPr>
                        <a:t>2019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226 280,02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67 611,58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293 891,60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r>
                        <a:rPr lang="pl-PL" sz="500">
                          <a:effectLst/>
                        </a:rPr>
                        <a:t>2 858 516,65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7,00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157562494"/>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383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248</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4 687 898,56</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2 988 624,44</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7 676 523,00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3054052916"/>
                  </a:ext>
                </a:extLst>
              </a:tr>
              <a:tr h="121318">
                <a:tc>
                  <a:txBody>
                    <a:bodyPr/>
                    <a:lstStyle/>
                    <a:p>
                      <a:pPr algn="ctr">
                        <a:lnSpc>
                          <a:spcPct val="115000"/>
                        </a:lnSpc>
                      </a:pPr>
                      <a:r>
                        <a:rPr lang="pl-PL" sz="500">
                          <a:effectLst/>
                        </a:rPr>
                        <a:t>2020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238 843,17</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47 236,22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286 079,39</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2 946 483,00</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8,11</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2463138173"/>
                  </a:ext>
                </a:extLst>
              </a:tr>
              <a:tr h="121318">
                <a:tc>
                  <a:txBody>
                    <a:bodyPr/>
                    <a:lstStyle/>
                    <a:p>
                      <a:pPr algn="ctr">
                        <a:lnSpc>
                          <a:spcPct val="115000"/>
                        </a:lnSpc>
                      </a:pPr>
                      <a:r>
                        <a:rPr lang="pl-PL" sz="500">
                          <a:effectLst/>
                        </a:rPr>
                        <a:t>narastająco</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385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ctr">
                        <a:lnSpc>
                          <a:spcPct val="115000"/>
                        </a:lnSpc>
                      </a:pPr>
                      <a:r>
                        <a:rPr lang="pl-PL" sz="500">
                          <a:effectLst/>
                        </a:rPr>
                        <a:t>252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4 926 741,73</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3 041 042,22</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gn="r">
                        <a:lnSpc>
                          <a:spcPct val="115000"/>
                        </a:lnSpc>
                      </a:pPr>
                      <a:r>
                        <a:rPr lang="pl-PL" sz="500">
                          <a:effectLst/>
                        </a:rPr>
                        <a:t>7 967 783,95</a:t>
                      </a:r>
                      <a:endParaRPr lang="pl-PL" sz="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646" marR="22646" marT="0" marB="0" anchor="b"/>
                </a:tc>
                <a:tc>
                  <a:txBody>
                    <a:bodyPr/>
                    <a:lstStyle/>
                    <a:p>
                      <a:pPr>
                        <a:lnSpc>
                          <a:spcPct val="115000"/>
                        </a:lnSpc>
                      </a:pPr>
                      <a:endParaRPr lang="pl-PL" sz="600">
                        <a:effectLst/>
                        <a:latin typeface="Calibri" panose="020F0502020204030204" pitchFamily="34" charset="0"/>
                        <a:cs typeface="Times New Roman" panose="02020603050405020304" pitchFamily="18" charset="0"/>
                      </a:endParaRPr>
                    </a:p>
                  </a:txBody>
                  <a:tcPr marL="22646" marR="22646" marT="0" marB="0" anchor="b"/>
                </a:tc>
                <a:tc>
                  <a:txBody>
                    <a:bodyPr/>
                    <a:lstStyle/>
                    <a:p>
                      <a:pPr>
                        <a:lnSpc>
                          <a:spcPct val="115000"/>
                        </a:lnSpc>
                      </a:pPr>
                      <a:endParaRPr lang="pl-PL" sz="600" dirty="0">
                        <a:effectLst/>
                        <a:latin typeface="Calibri" panose="020F0502020204030204" pitchFamily="34" charset="0"/>
                        <a:cs typeface="Times New Roman" panose="02020603050405020304" pitchFamily="18" charset="0"/>
                      </a:endParaRPr>
                    </a:p>
                  </a:txBody>
                  <a:tcPr marL="22646" marR="22646" marT="0" marB="0" anchor="b"/>
                </a:tc>
                <a:extLst>
                  <a:ext uri="{0D108BD9-81ED-4DB2-BD59-A6C34878D82A}">
                    <a16:rowId xmlns="" xmlns:a16="http://schemas.microsoft.com/office/drawing/2014/main" val="1694824600"/>
                  </a:ext>
                </a:extLst>
              </a:tr>
            </a:tbl>
          </a:graphicData>
        </a:graphic>
      </p:graphicFrame>
      <p:sp>
        <p:nvSpPr>
          <p:cNvPr id="4" name="Symbol zastępczy tekstu 3">
            <a:extLst>
              <a:ext uri="{FF2B5EF4-FFF2-40B4-BE49-F238E27FC236}">
                <a16:creationId xmlns="" xmlns:a16="http://schemas.microsoft.com/office/drawing/2014/main" id="{3179CBA0-287D-481D-80AE-1654733E67A5}"/>
              </a:ext>
            </a:extLst>
          </p:cNvPr>
          <p:cNvSpPr>
            <a:spLocks noGrp="1"/>
          </p:cNvSpPr>
          <p:nvPr>
            <p:ph type="body" sz="half" idx="2"/>
          </p:nvPr>
        </p:nvSpPr>
        <p:spPr/>
        <p:txBody>
          <a:bodyPr>
            <a:normAutofit fontScale="40000" lnSpcReduction="20000"/>
          </a:bodyPr>
          <a:lstStyle/>
          <a:p>
            <a:pPr algn="just">
              <a:lnSpc>
                <a:spcPct val="150000"/>
              </a:lnSpc>
            </a:pPr>
            <a:r>
              <a:rPr lang="pl-PL" sz="1800" dirty="0">
                <a:effectLst/>
                <a:latin typeface="Times New Roman" panose="02020603050405020304" pitchFamily="18" charset="0"/>
                <a:ea typeface="Times New Roman" panose="02020603050405020304" pitchFamily="18" charset="0"/>
              </a:rPr>
              <a:t>Wysłano 211 wezwań do zapłaty, 275 upomnień o zapłatę, 56 wezwań do opróżnienia lokali, wykonano 3 egzekucje komornicze w celu opróżnienia lokali mieszkalnych, 4 eksmisje oraz skierowano do sądu 5 pozwów o eksmisję. Zawarto 85 ugód gminnych z dłużnikami z tytułu zaległości czynszowych, skierowano 2 wnioski o zawarcie ugody sądowej w tym podpisano 1 ugodę. Wysłano do sądu 24 pozwy o zapłatę. Spłacono 7 ugód gminnych zawartych w 2020 roku na kwotę 23.248,74 zł. Wszczęto 20 postępowań egzekucyjnych o zapłatę do komornika.</a:t>
            </a:r>
          </a:p>
          <a:p>
            <a:pPr algn="just">
              <a:lnSpc>
                <a:spcPct val="150000"/>
              </a:lnSpc>
            </a:pPr>
            <a:r>
              <a:rPr lang="pl-PL" sz="1800" dirty="0">
                <a:effectLst/>
                <a:latin typeface="Times New Roman" panose="02020603050405020304" pitchFamily="18" charset="0"/>
                <a:ea typeface="Times New Roman" panose="02020603050405020304" pitchFamily="18" charset="0"/>
              </a:rPr>
              <a:t>Ponadto podjęto 5 umorzonych postępowań egzekucyjnych do komornika, w celu egzekwowania zaległych należności czynszowych. W jednym przypadku pozew został spłacony dobrowolnie na kwotę 4.684,55 zł. </a:t>
            </a:r>
          </a:p>
          <a:p>
            <a:pPr algn="just">
              <a:lnSpc>
                <a:spcPct val="150000"/>
              </a:lnSpc>
            </a:pPr>
            <a:r>
              <a:rPr lang="pl-PL" sz="1800" dirty="0">
                <a:effectLst/>
                <a:latin typeface="Times New Roman" panose="02020603050405020304" pitchFamily="18" charset="0"/>
                <a:ea typeface="Times New Roman" panose="02020603050405020304" pitchFamily="18" charset="0"/>
              </a:rPr>
              <a:t>Burmistrz Solca Kujawskiego umorzył zaległości czynszowe na kwotę 57.429,53 zł oraz zaległości odsetkowe na kwotę 73.513,27 zł. </a:t>
            </a:r>
          </a:p>
          <a:p>
            <a:pPr algn="just">
              <a:lnSpc>
                <a:spcPct val="150000"/>
              </a:lnSpc>
            </a:pPr>
            <a:r>
              <a:rPr lang="pl-PL" sz="1800" dirty="0">
                <a:effectLst/>
                <a:latin typeface="Times New Roman" panose="02020603050405020304" pitchFamily="18" charset="0"/>
                <a:ea typeface="Times New Roman" panose="02020603050405020304" pitchFamily="18" charset="0"/>
              </a:rPr>
              <a:t>Dokonano wpisu 7 dłużników do Krajowego Rejestru Długów BIG S.A. Przeprowadzono 45 wizji lokalnych w terenie, które dotyczyły windykacji czynszowych. Przeprowadzono 2 wywiady środowiskowe w związku z dodatkami mieszkaniowymi.</a:t>
            </a:r>
          </a:p>
          <a:p>
            <a:pPr algn="just">
              <a:lnSpc>
                <a:spcPct val="150000"/>
              </a:lnSpc>
            </a:pPr>
            <a:r>
              <a:rPr lang="pl-PL" sz="1800" dirty="0">
                <a:effectLst/>
                <a:latin typeface="Times New Roman" panose="02020603050405020304" pitchFamily="18" charset="0"/>
                <a:ea typeface="Times New Roman" panose="02020603050405020304" pitchFamily="18" charset="0"/>
              </a:rPr>
              <a:t>Ponadto w 2020 r. zostało zaktualizowane i rozbudowane oprogramowanie do naliczania opłat czynszowych oraz windykacyjnych firmy </a:t>
            </a:r>
            <a:r>
              <a:rPr lang="pl-PL" sz="1800" dirty="0" err="1">
                <a:effectLst/>
                <a:latin typeface="Times New Roman" panose="02020603050405020304" pitchFamily="18" charset="0"/>
                <a:ea typeface="Times New Roman" panose="02020603050405020304" pitchFamily="18" charset="0"/>
              </a:rPr>
              <a:t>NetProcoes</a:t>
            </a:r>
            <a:r>
              <a:rPr lang="pl-PL" sz="1800" dirty="0">
                <a:effectLst/>
                <a:latin typeface="Times New Roman" panose="02020603050405020304" pitchFamily="18" charset="0"/>
                <a:ea typeface="Times New Roman" panose="02020603050405020304" pitchFamily="18" charset="0"/>
              </a:rPr>
              <a:t> Sp. z o.o. o dodatkowe moduły ułatwiające pracę użytkownikom programu.</a:t>
            </a:r>
          </a:p>
          <a:p>
            <a:endParaRPr lang="pl-PL" dirty="0"/>
          </a:p>
        </p:txBody>
      </p:sp>
      <p:sp>
        <p:nvSpPr>
          <p:cNvPr id="6" name="Rectangle 1">
            <a:extLst>
              <a:ext uri="{FF2B5EF4-FFF2-40B4-BE49-F238E27FC236}">
                <a16:creationId xmlns="" xmlns:a16="http://schemas.microsoft.com/office/drawing/2014/main" id="{C97158BE-86BB-40E1-ACBA-B12E3B922090}"/>
              </a:ext>
            </a:extLst>
          </p:cNvPr>
          <p:cNvSpPr>
            <a:spLocks noChangeArrowheads="1"/>
          </p:cNvSpPr>
          <p:nvPr/>
        </p:nvSpPr>
        <p:spPr bwMode="auto">
          <a:xfrm>
            <a:off x="3099827" y="90100"/>
            <a:ext cx="59923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Zaległości </a:t>
            </a:r>
            <a:r>
              <a:rPr kumimoji="0" lang="pl-PL" altLang="pl-P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z tytułu opłat czynszowych w latach 2004 – 2020 ilustruje poniższa tabela:</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23723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C9A34B0-CFFC-4C3D-9256-D61E2810A7DE}"/>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AKTYWNIE DZIAŁAJĄCE ORGANIZACJE POZARZĄDOWE</a:t>
            </a:r>
            <a:endParaRPr lang="pl-PL" dirty="0"/>
          </a:p>
        </p:txBody>
      </p:sp>
      <p:graphicFrame>
        <p:nvGraphicFramePr>
          <p:cNvPr id="5" name="Symbol zastępczy zawartości 4">
            <a:extLst>
              <a:ext uri="{FF2B5EF4-FFF2-40B4-BE49-F238E27FC236}">
                <a16:creationId xmlns="" xmlns:a16="http://schemas.microsoft.com/office/drawing/2014/main" id="{C388A4E7-9DDC-483C-A702-4DEAC1B02746}"/>
              </a:ext>
            </a:extLst>
          </p:cNvPr>
          <p:cNvGraphicFramePr>
            <a:graphicFrameLocks noGrp="1"/>
          </p:cNvGraphicFramePr>
          <p:nvPr>
            <p:ph idx="1"/>
          </p:nvPr>
        </p:nvGraphicFramePr>
        <p:xfrm>
          <a:off x="6437539" y="987424"/>
          <a:ext cx="3663498" cy="4877810"/>
        </p:xfrm>
        <a:graphic>
          <a:graphicData uri="http://schemas.openxmlformats.org/drawingml/2006/table">
            <a:tbl>
              <a:tblPr firstRow="1" firstCol="1" bandRow="1">
                <a:tableStyleId>{5C22544A-7EE6-4342-B048-85BDC9FD1C3A}</a:tableStyleId>
              </a:tblPr>
              <a:tblGrid>
                <a:gridCol w="268439">
                  <a:extLst>
                    <a:ext uri="{9D8B030D-6E8A-4147-A177-3AD203B41FA5}">
                      <a16:colId xmlns="" xmlns:a16="http://schemas.microsoft.com/office/drawing/2014/main" val="4218157948"/>
                    </a:ext>
                  </a:extLst>
                </a:gridCol>
                <a:gridCol w="1296859">
                  <a:extLst>
                    <a:ext uri="{9D8B030D-6E8A-4147-A177-3AD203B41FA5}">
                      <a16:colId xmlns="" xmlns:a16="http://schemas.microsoft.com/office/drawing/2014/main" val="4082662725"/>
                    </a:ext>
                  </a:extLst>
                </a:gridCol>
                <a:gridCol w="1465479">
                  <a:extLst>
                    <a:ext uri="{9D8B030D-6E8A-4147-A177-3AD203B41FA5}">
                      <a16:colId xmlns="" xmlns:a16="http://schemas.microsoft.com/office/drawing/2014/main" val="2899465944"/>
                    </a:ext>
                  </a:extLst>
                </a:gridCol>
                <a:gridCol w="632721">
                  <a:extLst>
                    <a:ext uri="{9D8B030D-6E8A-4147-A177-3AD203B41FA5}">
                      <a16:colId xmlns="" xmlns:a16="http://schemas.microsoft.com/office/drawing/2014/main" val="1869760592"/>
                    </a:ext>
                  </a:extLst>
                </a:gridCol>
              </a:tblGrid>
              <a:tr h="210735">
                <a:tc>
                  <a:txBody>
                    <a:bodyPr/>
                    <a:lstStyle/>
                    <a:p>
                      <a:pPr algn="ctr">
                        <a:lnSpc>
                          <a:spcPct val="115000"/>
                        </a:lnSpc>
                      </a:pPr>
                      <a:r>
                        <a:rPr lang="pl-PL" sz="600">
                          <a:effectLst/>
                        </a:rPr>
                        <a:t>LP</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ctr">
                        <a:lnSpc>
                          <a:spcPct val="115000"/>
                        </a:lnSpc>
                      </a:pPr>
                      <a:r>
                        <a:rPr lang="pl-PL" sz="600">
                          <a:effectLst/>
                        </a:rPr>
                        <a:t>Organizacja pozarządowa</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ctr">
                        <a:lnSpc>
                          <a:spcPct val="115000"/>
                        </a:lnSpc>
                      </a:pPr>
                      <a:r>
                        <a:rPr lang="pl-PL" sz="600">
                          <a:effectLst/>
                        </a:rPr>
                        <a:t>Tytuł zadania</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ctr">
                        <a:lnSpc>
                          <a:spcPct val="115000"/>
                        </a:lnSpc>
                      </a:pPr>
                      <a:r>
                        <a:rPr lang="pl-PL" sz="600">
                          <a:effectLst/>
                        </a:rPr>
                        <a:t>Kwota dotacji (zł)</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2339637331"/>
                  </a:ext>
                </a:extLst>
              </a:tr>
              <a:tr h="210735">
                <a:tc>
                  <a:txBody>
                    <a:bodyPr/>
                    <a:lstStyle/>
                    <a:p>
                      <a:pPr algn="ctr">
                        <a:lnSpc>
                          <a:spcPct val="115000"/>
                        </a:lnSpc>
                      </a:pPr>
                      <a:r>
                        <a:rPr lang="pl-PL" sz="600">
                          <a:effectLst/>
                        </a:rPr>
                        <a:t>1</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Stowarzyszenie na rzecz Osób Niepełnosprawnych</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Aktywni w niepełnosprawności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8 400,00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456412576"/>
                  </a:ext>
                </a:extLst>
              </a:tr>
              <a:tr h="210735">
                <a:tc>
                  <a:txBody>
                    <a:bodyPr/>
                    <a:lstStyle/>
                    <a:p>
                      <a:pPr algn="ctr">
                        <a:lnSpc>
                          <a:spcPct val="115000"/>
                        </a:lnSpc>
                      </a:pPr>
                      <a:r>
                        <a:rPr lang="pl-PL" sz="600">
                          <a:effectLst/>
                        </a:rPr>
                        <a:t>2</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Stowarzyszenie Wspierania Rodzin</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Aktywni w niepełnosprawności w każdej dziedzinie życia</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5 000,00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4247784"/>
                  </a:ext>
                </a:extLst>
              </a:tr>
              <a:tr h="430259">
                <a:tc>
                  <a:txBody>
                    <a:bodyPr/>
                    <a:lstStyle/>
                    <a:p>
                      <a:pPr algn="ctr">
                        <a:lnSpc>
                          <a:spcPct val="115000"/>
                        </a:lnSpc>
                      </a:pPr>
                      <a:r>
                        <a:rPr lang="pl-PL" sz="600">
                          <a:effectLst/>
                        </a:rPr>
                        <a:t>3</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Stowarzyszenie na rzecz Osób z Zaburzeniami Psychicznymi „DELFIN”</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Dzielmy się sercem – program przeciwdziałania społecznemu wykluczeniu osób z zaburzeniami psychicznymi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6 600,00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628781389"/>
                  </a:ext>
                </a:extLst>
              </a:tr>
              <a:tr h="320497">
                <a:tc>
                  <a:txBody>
                    <a:bodyPr/>
                    <a:lstStyle/>
                    <a:p>
                      <a:pPr algn="ctr">
                        <a:lnSpc>
                          <a:spcPct val="115000"/>
                        </a:lnSpc>
                      </a:pPr>
                      <a:r>
                        <a:rPr lang="pl-PL" sz="600">
                          <a:effectLst/>
                        </a:rPr>
                        <a:t>4</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Ochotnicza Straż Pożarna </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Upowszechnianie tradycji ochotniczych straży pożarnych poprzez działalność orkiestry dętej</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30 000,00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4175132525"/>
                  </a:ext>
                </a:extLst>
              </a:tr>
              <a:tr h="100973">
                <a:tc>
                  <a:txBody>
                    <a:bodyPr/>
                    <a:lstStyle/>
                    <a:p>
                      <a:pPr algn="ctr">
                        <a:lnSpc>
                          <a:spcPct val="115000"/>
                        </a:lnSpc>
                      </a:pPr>
                      <a:r>
                        <a:rPr lang="pl-PL" sz="600">
                          <a:effectLst/>
                        </a:rPr>
                        <a:t>5</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Stowarzyszenie Wspierania Rodzin</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Wspieramy rodzinę </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13 435,00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2638943988"/>
                  </a:ext>
                </a:extLst>
              </a:tr>
              <a:tr h="430259">
                <a:tc>
                  <a:txBody>
                    <a:bodyPr/>
                    <a:lstStyle/>
                    <a:p>
                      <a:pPr algn="ctr">
                        <a:lnSpc>
                          <a:spcPct val="115000"/>
                        </a:lnSpc>
                      </a:pPr>
                      <a:r>
                        <a:rPr lang="pl-PL" sz="600">
                          <a:effectLst/>
                        </a:rPr>
                        <a:t>6</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Uczniowski Klub Sportowy „TOP”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Popularyzacja i promocja kultury fizycznej poprzez prowadzenie treningów grup początkujących UKS „TOP”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8 500,00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514378636"/>
                  </a:ext>
                </a:extLst>
              </a:tr>
              <a:tr h="320497">
                <a:tc>
                  <a:txBody>
                    <a:bodyPr/>
                    <a:lstStyle/>
                    <a:p>
                      <a:pPr algn="ctr">
                        <a:lnSpc>
                          <a:spcPct val="115000"/>
                        </a:lnSpc>
                      </a:pPr>
                      <a:r>
                        <a:rPr lang="pl-PL" sz="600">
                          <a:effectLst/>
                        </a:rPr>
                        <a:t>7</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Klub Sportowy „UNIA”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Upowszechnianie kultury fizycznej i sportu wśród dzieci i młodzieży w Klubie Sportowym „UNIA”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19 000,00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3651674371"/>
                  </a:ext>
                </a:extLst>
              </a:tr>
              <a:tr h="320497">
                <a:tc>
                  <a:txBody>
                    <a:bodyPr/>
                    <a:lstStyle/>
                    <a:p>
                      <a:pPr algn="ctr">
                        <a:lnSpc>
                          <a:spcPct val="115000"/>
                        </a:lnSpc>
                      </a:pPr>
                      <a:r>
                        <a:rPr lang="pl-PL" sz="600">
                          <a:effectLst/>
                        </a:rPr>
                        <a:t>8</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Międzyszkolny Uczniowski Klub Sportowy „START”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Mistrzostwa Solca Kujawskiego w zawodach sportowych, prowadzenie grup ćwiczebnych</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22 500,00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2105467266"/>
                  </a:ext>
                </a:extLst>
              </a:tr>
              <a:tr h="346386">
                <a:tc>
                  <a:txBody>
                    <a:bodyPr/>
                    <a:lstStyle/>
                    <a:p>
                      <a:pPr algn="ctr">
                        <a:lnSpc>
                          <a:spcPct val="115000"/>
                        </a:lnSpc>
                      </a:pPr>
                      <a:r>
                        <a:rPr lang="pl-PL" sz="600">
                          <a:effectLst/>
                        </a:rPr>
                        <a:t>9</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Międzyszkolny Uczniowski Klub Sportowy „WISEŁKA”</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Piłka nożna jako pasja, rozwój dzieci poprzez sport</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20 000,00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3775836589"/>
                  </a:ext>
                </a:extLst>
              </a:tr>
              <a:tr h="430259">
                <a:tc>
                  <a:txBody>
                    <a:bodyPr/>
                    <a:lstStyle/>
                    <a:p>
                      <a:pPr algn="ctr">
                        <a:lnSpc>
                          <a:spcPct val="115000"/>
                        </a:lnSpc>
                      </a:pPr>
                      <a:r>
                        <a:rPr lang="pl-PL" sz="600">
                          <a:effectLst/>
                        </a:rPr>
                        <a:t>10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Klub Karate KYOKUSHIN </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Organizacja obozów, szkolenie i udział w zawodach w ramach ogólnopolskiego współzawodnictwa dzieci i młodzieży w karate Kyokushin</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12 000,00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2840652060"/>
                  </a:ext>
                </a:extLst>
              </a:tr>
              <a:tr h="297868">
                <a:tc>
                  <a:txBody>
                    <a:bodyPr/>
                    <a:lstStyle/>
                    <a:p>
                      <a:pPr algn="ctr">
                        <a:lnSpc>
                          <a:spcPct val="115000"/>
                        </a:lnSpc>
                      </a:pPr>
                      <a:r>
                        <a:rPr lang="pl-PL" sz="600">
                          <a:effectLst/>
                        </a:rPr>
                        <a:t>11</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Międzyszkolny Uczniowski Klub Sportowy „TIE BREAK”</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Sport alternatywą dla fonoholizmu</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7 500,00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3400759891"/>
                  </a:ext>
                </a:extLst>
              </a:tr>
              <a:tr h="297868">
                <a:tc>
                  <a:txBody>
                    <a:bodyPr/>
                    <a:lstStyle/>
                    <a:p>
                      <a:pPr algn="ctr">
                        <a:lnSpc>
                          <a:spcPct val="115000"/>
                        </a:lnSpc>
                      </a:pPr>
                      <a:r>
                        <a:rPr lang="pl-PL" sz="600">
                          <a:effectLst/>
                        </a:rPr>
                        <a:t>12</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Klub Sportowy „UNIA”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Rozwój sportu na terenie Gminy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220 000,00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1891937246"/>
                  </a:ext>
                </a:extLst>
              </a:tr>
              <a:tr h="540020">
                <a:tc>
                  <a:txBody>
                    <a:bodyPr/>
                    <a:lstStyle/>
                    <a:p>
                      <a:pPr algn="ctr">
                        <a:lnSpc>
                          <a:spcPct val="115000"/>
                        </a:lnSpc>
                      </a:pPr>
                      <a:r>
                        <a:rPr lang="pl-PL" sz="600">
                          <a:effectLst/>
                        </a:rPr>
                        <a:t>13</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Uczniowski Klub Sportowy „TOP”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Zajęcia szkoleniowe oraz organizacja i udział w turniejach indywidualnych, drużynowych i rozgrywkach ligowych Uczniowskiego Klubu Sportowego „TOP”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35 000,00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1249923945"/>
                  </a:ext>
                </a:extLst>
              </a:tr>
              <a:tr h="297868">
                <a:tc>
                  <a:txBody>
                    <a:bodyPr/>
                    <a:lstStyle/>
                    <a:p>
                      <a:pPr algn="ctr">
                        <a:lnSpc>
                          <a:spcPct val="115000"/>
                        </a:lnSpc>
                      </a:pPr>
                      <a:r>
                        <a:rPr lang="pl-PL" sz="600">
                          <a:effectLst/>
                        </a:rPr>
                        <a:t>14</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Miejski Ludowy Klub Sportowy </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nSpc>
                          <a:spcPct val="115000"/>
                        </a:lnSpc>
                      </a:pPr>
                      <a:r>
                        <a:rPr lang="pl-PL" sz="600">
                          <a:effectLst/>
                        </a:rPr>
                        <a:t>Rozwój sportu na terenie Miasta i Gminy Solec Kujawski</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a:txBody>
                    <a:bodyPr/>
                    <a:lstStyle/>
                    <a:p>
                      <a:pPr algn="r">
                        <a:lnSpc>
                          <a:spcPct val="115000"/>
                        </a:lnSpc>
                      </a:pPr>
                      <a:r>
                        <a:rPr lang="pl-PL" sz="600">
                          <a:effectLst/>
                        </a:rPr>
                        <a:t>5 000,00</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345601671"/>
                  </a:ext>
                </a:extLst>
              </a:tr>
              <a:tr h="108171">
                <a:tc gridSpan="3">
                  <a:txBody>
                    <a:bodyPr/>
                    <a:lstStyle/>
                    <a:p>
                      <a:pPr algn="r">
                        <a:lnSpc>
                          <a:spcPct val="115000"/>
                        </a:lnSpc>
                      </a:pPr>
                      <a:r>
                        <a:rPr lang="pl-PL" sz="600">
                          <a:effectLst/>
                        </a:rPr>
                        <a:t>RAZEM</a:t>
                      </a:r>
                      <a:endParaRPr lang="pl-PL"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tc hMerge="1">
                  <a:txBody>
                    <a:bodyPr/>
                    <a:lstStyle/>
                    <a:p>
                      <a:endParaRPr lang="pl-PL"/>
                    </a:p>
                  </a:txBody>
                  <a:tcPr/>
                </a:tc>
                <a:tc hMerge="1">
                  <a:txBody>
                    <a:bodyPr/>
                    <a:lstStyle/>
                    <a:p>
                      <a:endParaRPr lang="pl-PL"/>
                    </a:p>
                  </a:txBody>
                  <a:tcPr/>
                </a:tc>
                <a:tc>
                  <a:txBody>
                    <a:bodyPr/>
                    <a:lstStyle/>
                    <a:p>
                      <a:pPr algn="r">
                        <a:lnSpc>
                          <a:spcPct val="115000"/>
                        </a:lnSpc>
                      </a:pPr>
                      <a:r>
                        <a:rPr lang="pl-PL" sz="600" dirty="0">
                          <a:effectLst/>
                        </a:rPr>
                        <a:t>412 935,00</a:t>
                      </a:r>
                      <a:endParaRPr lang="pl-PL"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950" marR="42950" marT="0" marB="0"/>
                </a:tc>
                <a:extLst>
                  <a:ext uri="{0D108BD9-81ED-4DB2-BD59-A6C34878D82A}">
                    <a16:rowId xmlns="" xmlns:a16="http://schemas.microsoft.com/office/drawing/2014/main" val="2290033482"/>
                  </a:ext>
                </a:extLst>
              </a:tr>
            </a:tbl>
          </a:graphicData>
        </a:graphic>
      </p:graphicFrame>
      <p:sp>
        <p:nvSpPr>
          <p:cNvPr id="4" name="Symbol zastępczy tekstu 3">
            <a:extLst>
              <a:ext uri="{FF2B5EF4-FFF2-40B4-BE49-F238E27FC236}">
                <a16:creationId xmlns="" xmlns:a16="http://schemas.microsoft.com/office/drawing/2014/main" id="{49BDDA5C-B621-4696-AA34-4DC497EDABC5}"/>
              </a:ext>
            </a:extLst>
          </p:cNvPr>
          <p:cNvSpPr>
            <a:spLocks noGrp="1"/>
          </p:cNvSpPr>
          <p:nvPr>
            <p:ph type="body" sz="half" idx="2"/>
          </p:nvPr>
        </p:nvSpPr>
        <p:spPr/>
        <p:txBody>
          <a:bodyPr/>
          <a:lstStyle/>
          <a:p>
            <a:endParaRPr lang="pl-PL" sz="1800" kern="150" dirty="0" smtClean="0">
              <a:effectLst/>
              <a:latin typeface="Times New Roman" panose="02020603050405020304" pitchFamily="18" charset="0"/>
              <a:ea typeface="Lucida Sans Unicode" panose="020B0602030504020204" pitchFamily="34" charset="0"/>
              <a:cs typeface="Times New Roman" panose="02020603050405020304" pitchFamily="18" charset="0"/>
            </a:endParaRPr>
          </a:p>
          <a:p>
            <a:pPr algn="just"/>
            <a:r>
              <a:rPr lang="pl-PL" sz="1800" kern="150" dirty="0" smtClean="0">
                <a:effectLst/>
                <a:latin typeface="Times New Roman" panose="02020603050405020304" pitchFamily="18" charset="0"/>
                <a:ea typeface="Lucida Sans Unicode" panose="020B0602030504020204" pitchFamily="34" charset="0"/>
                <a:cs typeface="Times New Roman" panose="02020603050405020304" pitchFamily="18" charset="0"/>
              </a:rPr>
              <a:t>Współpraca </a:t>
            </a:r>
            <a:r>
              <a:rPr lang="pl-PL" sz="1800" kern="150" dirty="0">
                <a:effectLst/>
                <a:latin typeface="Times New Roman" panose="02020603050405020304" pitchFamily="18" charset="0"/>
                <a:ea typeface="Lucida Sans Unicode" panose="020B0602030504020204" pitchFamily="34" charset="0"/>
                <a:cs typeface="Times New Roman" panose="02020603050405020304" pitchFamily="18" charset="0"/>
              </a:rPr>
              <a:t>Gminy z organizacjami pozarządowymi w 2020 r. prowadzona była m.in. poprzez organizowanie konkursów na realizację różnych zadań publicznych. Kwota udzielonej dotacji organizacjom pozarządowym w ramach konkursów wyniosła 412.935</a:t>
            </a:r>
            <a:r>
              <a:rPr lang="pl-PL" sz="1800" kern="150" dirty="0">
                <a:effectLst/>
                <a:latin typeface="Times New Roman" panose="02020603050405020304" pitchFamily="18" charset="0"/>
                <a:ea typeface="Arial" panose="020B0604020202020204" pitchFamily="34" charset="0"/>
                <a:cs typeface="Times New Roman" panose="02020603050405020304" pitchFamily="18" charset="0"/>
              </a:rPr>
              <a:t>,00 zł. W trybie pozakonkursowym 45.100,00 zł. Łącznie kwota dotacji wyniosła 458.035,00 zł. </a:t>
            </a:r>
            <a:endParaRPr lang="pl-PL" sz="1800" kern="150" dirty="0">
              <a:effectLst/>
              <a:latin typeface="Times New Roman" panose="02020603050405020304" pitchFamily="18" charset="0"/>
              <a:ea typeface="Lucida Sans Unicode" panose="020B0602030504020204" pitchFamily="34" charset="0"/>
              <a:cs typeface="Mangal" panose="02040503050203030202" pitchFamily="18" charset="0"/>
            </a:endParaRPr>
          </a:p>
          <a:p>
            <a:endParaRPr lang="pl-PL" dirty="0"/>
          </a:p>
        </p:txBody>
      </p:sp>
    </p:spTree>
    <p:extLst>
      <p:ext uri="{BB962C8B-B14F-4D97-AF65-F5344CB8AC3E}">
        <p14:creationId xmlns:p14="http://schemas.microsoft.com/office/powerpoint/2010/main" val="1270344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D2FFED0-78F6-4AB4-B757-67F94D300D40}"/>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AKTYWNIE DZIAŁAJĄCE ORGANIZACJE POZARZĄDOWE</a:t>
            </a:r>
            <a:endParaRPr lang="pl-PL" sz="1800" dirty="0"/>
          </a:p>
        </p:txBody>
      </p:sp>
      <p:graphicFrame>
        <p:nvGraphicFramePr>
          <p:cNvPr id="5" name="Symbol zastępczy zawartości 4">
            <a:extLst>
              <a:ext uri="{FF2B5EF4-FFF2-40B4-BE49-F238E27FC236}">
                <a16:creationId xmlns="" xmlns:a16="http://schemas.microsoft.com/office/drawing/2014/main" id="{01182AD1-6657-424F-B360-F1CFC9F0406F}"/>
              </a:ext>
            </a:extLst>
          </p:cNvPr>
          <p:cNvGraphicFramePr>
            <a:graphicFrameLocks noGrp="1"/>
          </p:cNvGraphicFramePr>
          <p:nvPr>
            <p:ph idx="1"/>
          </p:nvPr>
        </p:nvGraphicFramePr>
        <p:xfrm>
          <a:off x="5343525" y="1130964"/>
          <a:ext cx="5851525" cy="4740910"/>
        </p:xfrm>
        <a:graphic>
          <a:graphicData uri="http://schemas.openxmlformats.org/drawingml/2006/table">
            <a:tbl>
              <a:tblPr firstRow="1" firstCol="1" bandRow="1">
                <a:tableStyleId>{5C22544A-7EE6-4342-B048-85BDC9FD1C3A}</a:tableStyleId>
              </a:tblPr>
              <a:tblGrid>
                <a:gridCol w="428625">
                  <a:extLst>
                    <a:ext uri="{9D8B030D-6E8A-4147-A177-3AD203B41FA5}">
                      <a16:colId xmlns="" xmlns:a16="http://schemas.microsoft.com/office/drawing/2014/main" val="1125521195"/>
                    </a:ext>
                  </a:extLst>
                </a:gridCol>
                <a:gridCol w="2162175">
                  <a:extLst>
                    <a:ext uri="{9D8B030D-6E8A-4147-A177-3AD203B41FA5}">
                      <a16:colId xmlns="" xmlns:a16="http://schemas.microsoft.com/office/drawing/2014/main" val="2188808106"/>
                    </a:ext>
                  </a:extLst>
                </a:gridCol>
                <a:gridCol w="2250440">
                  <a:extLst>
                    <a:ext uri="{9D8B030D-6E8A-4147-A177-3AD203B41FA5}">
                      <a16:colId xmlns="" xmlns:a16="http://schemas.microsoft.com/office/drawing/2014/main" val="1739031268"/>
                    </a:ext>
                  </a:extLst>
                </a:gridCol>
                <a:gridCol w="1010285">
                  <a:extLst>
                    <a:ext uri="{9D8B030D-6E8A-4147-A177-3AD203B41FA5}">
                      <a16:colId xmlns="" xmlns:a16="http://schemas.microsoft.com/office/drawing/2014/main" val="2846819249"/>
                    </a:ext>
                  </a:extLst>
                </a:gridCol>
              </a:tblGrid>
              <a:tr h="0">
                <a:tc>
                  <a:txBody>
                    <a:bodyPr/>
                    <a:lstStyle/>
                    <a:p>
                      <a:pPr algn="ctr">
                        <a:lnSpc>
                          <a:spcPct val="115000"/>
                        </a:lnSpc>
                      </a:pPr>
                      <a:r>
                        <a:rPr lang="pl-PL" sz="1000">
                          <a:effectLst/>
                        </a:rPr>
                        <a:t>LP</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pPr>
                      <a:r>
                        <a:rPr lang="pl-PL" sz="1000">
                          <a:effectLst/>
                        </a:rPr>
                        <a:t>Organizacja pozarządowa</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pPr>
                      <a:r>
                        <a:rPr lang="pl-PL" sz="1000">
                          <a:effectLst/>
                        </a:rPr>
                        <a:t>Tytuł zadania</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pPr>
                      <a:r>
                        <a:rPr lang="pl-PL" sz="1000">
                          <a:effectLst/>
                        </a:rPr>
                        <a:t>Kwota dotacji (zł)</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714305743"/>
                  </a:ext>
                </a:extLst>
              </a:tr>
              <a:tr h="0">
                <a:tc>
                  <a:txBody>
                    <a:bodyPr/>
                    <a:lstStyle/>
                    <a:p>
                      <a:pPr algn="ctr">
                        <a:lnSpc>
                          <a:spcPct val="115000"/>
                        </a:lnSpc>
                      </a:pPr>
                      <a:r>
                        <a:rPr lang="pl-PL" sz="1000">
                          <a:effectLst/>
                        </a:rPr>
                        <a:t>1</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Chorągiew Kujawsko-Pomorska Związku Harcerstwa Polskiego, Dom Harcerza Solec Kujawski</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Uprawianie sportu i turystyki</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2 000,00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94075692"/>
                  </a:ext>
                </a:extLst>
              </a:tr>
              <a:tr h="0">
                <a:tc>
                  <a:txBody>
                    <a:bodyPr/>
                    <a:lstStyle/>
                    <a:p>
                      <a:pPr algn="ctr">
                        <a:lnSpc>
                          <a:spcPct val="115000"/>
                        </a:lnSpc>
                      </a:pPr>
                      <a:r>
                        <a:rPr lang="pl-PL" sz="1000">
                          <a:effectLst/>
                        </a:rPr>
                        <a:t>2</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Polski Związek Emerytów, Rencistów i Inwalidów</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Wykorzystanie czasu wolnego członków PZERiIN</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2 200,00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647541157"/>
                  </a:ext>
                </a:extLst>
              </a:tr>
              <a:tr h="0">
                <a:tc>
                  <a:txBody>
                    <a:bodyPr/>
                    <a:lstStyle/>
                    <a:p>
                      <a:pPr algn="ctr">
                        <a:lnSpc>
                          <a:spcPct val="115000"/>
                        </a:lnSpc>
                      </a:pPr>
                      <a:r>
                        <a:rPr lang="pl-PL" sz="1000">
                          <a:effectLst/>
                        </a:rPr>
                        <a:t>3</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Fundacja JEKO – JAK JEŻ Z KOTEM</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Dlaczego Jeż to pożyteczny zwierz, czyli wszystko, co powinieneś wiedzieć o jeżach</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3 000,00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90381643"/>
                  </a:ext>
                </a:extLst>
              </a:tr>
              <a:tr h="0">
                <a:tc>
                  <a:txBody>
                    <a:bodyPr/>
                    <a:lstStyle/>
                    <a:p>
                      <a:pPr algn="ctr">
                        <a:lnSpc>
                          <a:spcPct val="115000"/>
                        </a:lnSpc>
                      </a:pPr>
                      <a:r>
                        <a:rPr lang="pl-PL" sz="1000">
                          <a:effectLst/>
                        </a:rPr>
                        <a:t>4</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Oddział PTTK przy Klubie IWspSZ w Bydgoszczy</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Wzorcowe porządkowanie z odnawianiem szlaków pieszych Puszczy Bydgoskiej</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1 500,00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62778140"/>
                  </a:ext>
                </a:extLst>
              </a:tr>
              <a:tr h="0">
                <a:tc>
                  <a:txBody>
                    <a:bodyPr/>
                    <a:lstStyle/>
                    <a:p>
                      <a:pPr algn="ctr">
                        <a:lnSpc>
                          <a:spcPct val="115000"/>
                        </a:lnSpc>
                      </a:pPr>
                      <a:r>
                        <a:rPr lang="pl-PL" sz="1000">
                          <a:effectLst/>
                        </a:rPr>
                        <a:t>5</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Ochotnicza Straż Pożarna</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Od dziecka chciałbym zostać strażakiem- promocja ochrony przeciwpożarowej oraz zachęcenie do wstąpienia w szeregi OSP</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10 000,00</a:t>
                      </a:r>
                      <a:endParaRPr lang="pl-PL" sz="1200">
                        <a:effectLst/>
                      </a:endParaRPr>
                    </a:p>
                    <a:p>
                      <a:pPr algn="r">
                        <a:lnSpc>
                          <a:spcPct val="115000"/>
                        </a:lnSpc>
                      </a:pPr>
                      <a:r>
                        <a:rPr lang="pl-PL" sz="1000">
                          <a:effectLst/>
                        </a:rPr>
                        <a:t> </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601379114"/>
                  </a:ext>
                </a:extLst>
              </a:tr>
              <a:tr h="0">
                <a:tc>
                  <a:txBody>
                    <a:bodyPr/>
                    <a:lstStyle/>
                    <a:p>
                      <a:pPr algn="ctr">
                        <a:lnSpc>
                          <a:spcPct val="115000"/>
                        </a:lnSpc>
                      </a:pPr>
                      <a:r>
                        <a:rPr lang="pl-PL" sz="1000">
                          <a:effectLst/>
                        </a:rPr>
                        <a:t>6</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Miejski Ludowy Klub Sportowy</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Od zabawy do mistrzostwa – trening badmintona drogą do sukcesu</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10 000,00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634452623"/>
                  </a:ext>
                </a:extLst>
              </a:tr>
              <a:tr h="0">
                <a:tc>
                  <a:txBody>
                    <a:bodyPr/>
                    <a:lstStyle/>
                    <a:p>
                      <a:pPr algn="ctr">
                        <a:lnSpc>
                          <a:spcPct val="115000"/>
                        </a:lnSpc>
                      </a:pPr>
                      <a:r>
                        <a:rPr lang="pl-PL" sz="1000">
                          <a:effectLst/>
                        </a:rPr>
                        <a:t>7</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Fundacja JEKO – JAK JEŻ Z KOTEM</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10 Listopada – Światowy Dzień Jeża</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3 000,00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50998614"/>
                  </a:ext>
                </a:extLst>
              </a:tr>
              <a:tr h="0">
                <a:tc>
                  <a:txBody>
                    <a:bodyPr/>
                    <a:lstStyle/>
                    <a:p>
                      <a:pPr algn="ctr">
                        <a:lnSpc>
                          <a:spcPct val="115000"/>
                        </a:lnSpc>
                      </a:pPr>
                      <a:r>
                        <a:rPr lang="pl-PL" sz="1000">
                          <a:effectLst/>
                        </a:rPr>
                        <a:t>8</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Miejski Ludowy Klub Sportowy</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Od zabawy do mistrzostwa – trening badmintonowy drogą do sukcesów</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5 500,00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703285153"/>
                  </a:ext>
                </a:extLst>
              </a:tr>
              <a:tr h="0">
                <a:tc>
                  <a:txBody>
                    <a:bodyPr/>
                    <a:lstStyle/>
                    <a:p>
                      <a:pPr algn="ctr">
                        <a:lnSpc>
                          <a:spcPct val="115000"/>
                        </a:lnSpc>
                      </a:pPr>
                      <a:r>
                        <a:rPr lang="pl-PL" sz="1000">
                          <a:effectLst/>
                        </a:rPr>
                        <a:t>9</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Stowarzyszenie Wspierania Rodzin</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Otwórzmy serca – świąteczna pomoc potrzebującym</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2 700,00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743844950"/>
                  </a:ext>
                </a:extLst>
              </a:tr>
              <a:tr h="0">
                <a:tc>
                  <a:txBody>
                    <a:bodyPr/>
                    <a:lstStyle/>
                    <a:p>
                      <a:pPr algn="ctr">
                        <a:lnSpc>
                          <a:spcPct val="115000"/>
                        </a:lnSpc>
                      </a:pPr>
                      <a:r>
                        <a:rPr lang="pl-PL" sz="1000">
                          <a:effectLst/>
                        </a:rPr>
                        <a:t>10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Stowarzyszenie na rzecz Osób Niepełnosprawnych</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000">
                          <a:effectLst/>
                        </a:rPr>
                        <a:t>Świąteczno -noworoczne spotkanie przy choince</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pPr>
                      <a:r>
                        <a:rPr lang="pl-PL" sz="1000">
                          <a:effectLst/>
                        </a:rPr>
                        <a:t>5 200,00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266193968"/>
                  </a:ext>
                </a:extLst>
              </a:tr>
              <a:tr h="184150">
                <a:tc gridSpan="3">
                  <a:txBody>
                    <a:bodyPr/>
                    <a:lstStyle/>
                    <a:p>
                      <a:pPr algn="r">
                        <a:lnSpc>
                          <a:spcPct val="115000"/>
                        </a:lnSpc>
                      </a:pPr>
                      <a:r>
                        <a:rPr lang="pl-PL" sz="1000">
                          <a:effectLst/>
                        </a:rPr>
                        <a:t>RAZEM</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pl-PL"/>
                    </a:p>
                  </a:txBody>
                  <a:tcPr/>
                </a:tc>
                <a:tc hMerge="1">
                  <a:txBody>
                    <a:bodyPr/>
                    <a:lstStyle/>
                    <a:p>
                      <a:endParaRPr lang="pl-PL"/>
                    </a:p>
                  </a:txBody>
                  <a:tcPr/>
                </a:tc>
                <a:tc>
                  <a:txBody>
                    <a:bodyPr/>
                    <a:lstStyle/>
                    <a:p>
                      <a:pPr algn="r">
                        <a:lnSpc>
                          <a:spcPct val="115000"/>
                        </a:lnSpc>
                      </a:pPr>
                      <a:r>
                        <a:rPr lang="pl-PL" sz="1000" dirty="0">
                          <a:effectLst/>
                        </a:rPr>
                        <a:t>45 100,00</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917475600"/>
                  </a:ext>
                </a:extLst>
              </a:tr>
            </a:tbl>
          </a:graphicData>
        </a:graphic>
      </p:graphicFrame>
      <p:sp>
        <p:nvSpPr>
          <p:cNvPr id="4" name="Symbol zastępczy tekstu 3">
            <a:extLst>
              <a:ext uri="{FF2B5EF4-FFF2-40B4-BE49-F238E27FC236}">
                <a16:creationId xmlns="" xmlns:a16="http://schemas.microsoft.com/office/drawing/2014/main" id="{DEE05E66-3B83-4632-9291-1165D265B0BC}"/>
              </a:ext>
            </a:extLst>
          </p:cNvPr>
          <p:cNvSpPr>
            <a:spLocks noGrp="1"/>
          </p:cNvSpPr>
          <p:nvPr>
            <p:ph type="body" sz="half" idx="2"/>
          </p:nvPr>
        </p:nvSpPr>
        <p:spPr/>
        <p:txBody>
          <a:bodyPr/>
          <a:lstStyle/>
          <a:p>
            <a:r>
              <a:rPr lang="pl-PL" sz="1800" dirty="0">
                <a:effectLst/>
                <a:latin typeface="Times New Roman" panose="02020603050405020304" pitchFamily="18" charset="0"/>
                <a:ea typeface="Times New Roman" panose="02020603050405020304" pitchFamily="18" charset="0"/>
              </a:rPr>
              <a:t>Dotacje w trybie pozakonkursowym w 2020 r. przedstawia  tabela</a:t>
            </a:r>
          </a:p>
          <a:p>
            <a:endParaRPr lang="pl-PL" sz="1800" dirty="0">
              <a:latin typeface="Times New Roman" panose="02020603050405020304" pitchFamily="18" charset="0"/>
              <a:ea typeface="Times New Roman" panose="02020603050405020304" pitchFamily="18" charset="0"/>
            </a:endParaRPr>
          </a:p>
          <a:p>
            <a:pPr algn="just"/>
            <a:r>
              <a:rPr lang="pl-PL" sz="1800" dirty="0">
                <a:effectLst/>
                <a:latin typeface="Times New Roman" panose="02020603050405020304" pitchFamily="18" charset="0"/>
                <a:ea typeface="Times New Roman" panose="02020603050405020304" pitchFamily="18" charset="0"/>
              </a:rPr>
              <a:t>W ramach współpracy Gminy Solec Kujawski z organizacjami pozarządowymi, udzielone zostały 2 dotacje organizacjom pozarządowym na podstawie innych niż wskazane w ustawie  trybach, na łączną kwotę w wysokości 30.000,00 zł. </a:t>
            </a:r>
            <a:endParaRPr lang="pl-PL" dirty="0"/>
          </a:p>
        </p:txBody>
      </p:sp>
    </p:spTree>
    <p:extLst>
      <p:ext uri="{BB962C8B-B14F-4D97-AF65-F5344CB8AC3E}">
        <p14:creationId xmlns:p14="http://schemas.microsoft.com/office/powerpoint/2010/main" val="39191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F2D8623-D497-43B8-B40D-CA67176A6F22}"/>
              </a:ext>
            </a:extLst>
          </p:cNvPr>
          <p:cNvSpPr>
            <a:spLocks noGrp="1"/>
          </p:cNvSpPr>
          <p:nvPr>
            <p:ph type="title"/>
          </p:nvPr>
        </p:nvSpPr>
        <p:spPr/>
        <p:txBody>
          <a:bodyPr>
            <a:normAutofit/>
          </a:bodyPr>
          <a:lstStyle/>
          <a:p>
            <a:r>
              <a:rPr lang="pl-PL" sz="1800" b="1" u="sng" dirty="0" smtClean="0"/>
              <a:t>WYSOKA ŚWIADOMOŚĆ EKOLOGICZNA</a:t>
            </a:r>
            <a:endParaRPr lang="pl-PL" sz="1800" dirty="0"/>
          </a:p>
        </p:txBody>
      </p:sp>
      <p:sp>
        <p:nvSpPr>
          <p:cNvPr id="3" name="Symbol zastępczy zawartości 2">
            <a:extLst>
              <a:ext uri="{FF2B5EF4-FFF2-40B4-BE49-F238E27FC236}">
                <a16:creationId xmlns="" xmlns:a16="http://schemas.microsoft.com/office/drawing/2014/main" id="{1F152F6A-99F3-4123-ACA8-94E26AF1CFAB}"/>
              </a:ext>
            </a:extLst>
          </p:cNvPr>
          <p:cNvSpPr>
            <a:spLocks noGrp="1"/>
          </p:cNvSpPr>
          <p:nvPr>
            <p:ph idx="1"/>
          </p:nvPr>
        </p:nvSpPr>
        <p:spPr/>
        <p:txBody>
          <a:bodyPr>
            <a:normAutofit fontScale="70000" lnSpcReduction="20000"/>
          </a:bodyPr>
          <a:lstStyle/>
          <a:p>
            <a:r>
              <a:rPr lang="pl-PL" b="1" i="1" dirty="0" smtClean="0"/>
              <a:t>Dane uzyskane ze złożonych w Urzędzie Miejskim w Solcu Kujawskim deklaracji DO-1 </a:t>
            </a:r>
            <a:endParaRPr lang="pl-PL" dirty="0" smtClean="0"/>
          </a:p>
          <a:p>
            <a:r>
              <a:rPr lang="pl-PL" b="1" i="1" dirty="0" smtClean="0"/>
              <a:t>na dzień 31.12.2020 r.</a:t>
            </a:r>
            <a:endParaRPr lang="pl-PL" dirty="0" smtClean="0"/>
          </a:p>
          <a:p>
            <a:r>
              <a:rPr lang="pl-PL" dirty="0" smtClean="0"/>
              <a:t>Liczba osób, objętych systemem gospodarowania odpadami komunalnymi (tereny zamieszkane)</a:t>
            </a:r>
          </a:p>
          <a:p>
            <a:pPr>
              <a:buNone/>
            </a:pPr>
            <a:r>
              <a:rPr lang="pl-PL" dirty="0" smtClean="0"/>
              <a:t>    - 13 659</a:t>
            </a:r>
          </a:p>
          <a:p>
            <a:r>
              <a:rPr lang="pl-PL" dirty="0" smtClean="0"/>
              <a:t>Liczba kontrahentów, którzy zadeklarowali posiadanie przydomowych kompostowników</a:t>
            </a:r>
          </a:p>
          <a:p>
            <a:pPr>
              <a:buNone/>
            </a:pPr>
            <a:r>
              <a:rPr lang="pl-PL" dirty="0" smtClean="0"/>
              <a:t>    - 136</a:t>
            </a:r>
          </a:p>
          <a:p>
            <a:r>
              <a:rPr lang="pl-PL" dirty="0" smtClean="0"/>
              <a:t>Liczba osób, które korzystają z częściowego zwolnienia z opłaty za gospodarowanie odpadami komunalnymi w związku z  posiadaniem przydomowych kompostowników</a:t>
            </a:r>
          </a:p>
          <a:p>
            <a:pPr>
              <a:buNone/>
            </a:pPr>
            <a:r>
              <a:rPr lang="pl-PL" dirty="0" smtClean="0"/>
              <a:t>     - 476</a:t>
            </a:r>
          </a:p>
          <a:p>
            <a:endParaRPr lang="pl-PL" dirty="0"/>
          </a:p>
        </p:txBody>
      </p:sp>
      <p:sp>
        <p:nvSpPr>
          <p:cNvPr id="4" name="Symbol zastępczy tekstu 3">
            <a:extLst>
              <a:ext uri="{FF2B5EF4-FFF2-40B4-BE49-F238E27FC236}">
                <a16:creationId xmlns="" xmlns:a16="http://schemas.microsoft.com/office/drawing/2014/main" id="{86BC11B1-87E4-47A9-B25F-6FB67985C371}"/>
              </a:ext>
            </a:extLst>
          </p:cNvPr>
          <p:cNvSpPr>
            <a:spLocks noGrp="1"/>
          </p:cNvSpPr>
          <p:nvPr>
            <p:ph type="body" sz="half" idx="2"/>
          </p:nvPr>
        </p:nvSpPr>
        <p:spPr>
          <a:xfrm>
            <a:off x="839788" y="2057399"/>
            <a:ext cx="3932237" cy="4024223"/>
          </a:xfrm>
        </p:spPr>
        <p:txBody>
          <a:bodyPr>
            <a:normAutofit fontScale="85000" lnSpcReduction="20000"/>
          </a:bodyPr>
          <a:lstStyle/>
          <a:p>
            <a:pPr algn="just"/>
            <a:endParaRPr lang="pl-PL" dirty="0" smtClean="0"/>
          </a:p>
          <a:p>
            <a:pPr algn="just"/>
            <a:r>
              <a:rPr lang="pl-PL" dirty="0" smtClean="0"/>
              <a:t>W ubiegłym roku, podobnie jak w poprzednich latach gospodarka odpadami była prowadzona w sposób selektywny. Na terenie zabudowy jednorodzinnej odpady segregowane zbierane były w workach, a na terenie zabudowy wielorodzinnej i na terenach, na których nie zamieszkują mieszkańcy, a powstają odpady komunalne - w pojemnikach. Poszczególnym frakcjom odpadów zbieranych selektywnie odpowiada określona kolorystyka worków i pojemników, ułatwiająca segregację. Korzystając z prawa wyboru, jakie daje znowelizowana ustawa o utrzymaniu czystości i porządku w gminach, od dnia 1 stycznia 2020 r. gminnym systemem gospodarowania odpadami komunalnymi nie zostali objęci właściciele nieruchomości, na których nie zamieszkują mieszkańcy. Zgodnie z zapisami znowelizowanej ustawy, Gmina wprowadziła możliwość częściowego zwolnienia z opłaty za gospodarowanie odpadami komunalnymi dla właścicieli nieruchomości zabudowanych budynkami mieszkalnymi jednorodzinnymi, przy których funkcjonują przydomowe kompostowniki na bioodpady.</a:t>
            </a:r>
          </a:p>
          <a:p>
            <a:endParaRPr lang="pl-PL" dirty="0"/>
          </a:p>
        </p:txBody>
      </p:sp>
    </p:spTree>
    <p:extLst>
      <p:ext uri="{BB962C8B-B14F-4D97-AF65-F5344CB8AC3E}">
        <p14:creationId xmlns:p14="http://schemas.microsoft.com/office/powerpoint/2010/main" val="1040425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87CAD73-07D5-41C1-8DCB-D2ABB79E85C7}"/>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NOWOCZESNA INFRASTRUKTURA SPORTOWA</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dirty="0"/>
          </a:p>
        </p:txBody>
      </p:sp>
      <p:sp>
        <p:nvSpPr>
          <p:cNvPr id="4" name="Symbol zastępczy tekstu 3">
            <a:extLst>
              <a:ext uri="{FF2B5EF4-FFF2-40B4-BE49-F238E27FC236}">
                <a16:creationId xmlns="" xmlns:a16="http://schemas.microsoft.com/office/drawing/2014/main" id="{C6370863-EADE-4EE8-BC1B-2C191FC16674}"/>
              </a:ext>
            </a:extLst>
          </p:cNvPr>
          <p:cNvSpPr>
            <a:spLocks noGrp="1"/>
          </p:cNvSpPr>
          <p:nvPr>
            <p:ph type="body" sz="half" idx="2"/>
          </p:nvPr>
        </p:nvSpPr>
        <p:spPr/>
        <p:txBody>
          <a:bodyPr>
            <a:normAutofit/>
          </a:bodyPr>
          <a:lstStyle/>
          <a:p>
            <a:pPr algn="just">
              <a:lnSpc>
                <a:spcPct val="100000"/>
              </a:lnSpc>
            </a:pPr>
            <a:r>
              <a:rPr lang="pl-PL" sz="1200" dirty="0">
                <a:effectLst/>
                <a:latin typeface="Times New Roman" panose="02020603050405020304" pitchFamily="18" charset="0"/>
                <a:ea typeface="Times New Roman" panose="02020603050405020304" pitchFamily="18" charset="0"/>
              </a:rPr>
              <a:t>W 2020 r. pomimo obowiązującego w Polsce stanu epidemii, w reżimie sanitarnym, prowadzono działania sportowo - rekreacyjne m.in. w Ośrodku Sportu i Rekreacji (</a:t>
            </a:r>
            <a:r>
              <a:rPr lang="pl-PL" sz="1200" dirty="0" err="1">
                <a:effectLst/>
                <a:latin typeface="Times New Roman" panose="02020603050405020304" pitchFamily="18" charset="0"/>
                <a:ea typeface="Times New Roman" panose="02020603050405020304" pitchFamily="18" charset="0"/>
              </a:rPr>
              <a:t>OSiR</a:t>
            </a:r>
            <a:r>
              <a:rPr lang="pl-PL" sz="1200" dirty="0">
                <a:effectLst/>
                <a:latin typeface="Times New Roman" panose="02020603050405020304" pitchFamily="18" charset="0"/>
                <a:ea typeface="Times New Roman" panose="02020603050405020304" pitchFamily="18" charset="0"/>
              </a:rPr>
              <a:t>). Odbyło się 78 imprez sportowych, w tym 6 o zasięgu ogólnopolskim. </a:t>
            </a:r>
          </a:p>
          <a:p>
            <a:pPr algn="just">
              <a:lnSpc>
                <a:spcPct val="100000"/>
              </a:lnSpc>
            </a:pPr>
            <a:r>
              <a:rPr lang="pl-PL" sz="1200" dirty="0">
                <a:solidFill>
                  <a:srgbClr val="000000"/>
                </a:solidFill>
                <a:effectLst/>
                <a:latin typeface="Times New Roman" panose="02020603050405020304" pitchFamily="18" charset="0"/>
                <a:ea typeface="Calibri" panose="020F0502020204030204" pitchFamily="34" charset="0"/>
              </a:rPr>
              <a:t>Z obiektów </a:t>
            </a:r>
            <a:r>
              <a:rPr lang="pl-PL" sz="1200" dirty="0" err="1">
                <a:solidFill>
                  <a:srgbClr val="000000"/>
                </a:solidFill>
                <a:effectLst/>
                <a:latin typeface="Times New Roman" panose="02020603050405020304" pitchFamily="18" charset="0"/>
                <a:ea typeface="Calibri" panose="020F0502020204030204" pitchFamily="34" charset="0"/>
              </a:rPr>
              <a:t>OSiR</a:t>
            </a:r>
            <a:r>
              <a:rPr lang="pl-PL" sz="1200" dirty="0">
                <a:solidFill>
                  <a:srgbClr val="000000"/>
                </a:solidFill>
                <a:effectLst/>
                <a:latin typeface="Times New Roman" panose="02020603050405020304" pitchFamily="18" charset="0"/>
                <a:ea typeface="Calibri" panose="020F0502020204030204" pitchFamily="34" charset="0"/>
              </a:rPr>
              <a:t> korzystali sportowcy z soleckich klubów: </a:t>
            </a:r>
            <a:br>
              <a:rPr lang="pl-PL" sz="1200" dirty="0">
                <a:solidFill>
                  <a:srgbClr val="000000"/>
                </a:solidFill>
                <a:effectLst/>
                <a:latin typeface="Times New Roman" panose="02020603050405020304" pitchFamily="18" charset="0"/>
                <a:ea typeface="Calibri" panose="020F0502020204030204" pitchFamily="34" charset="0"/>
              </a:rPr>
            </a:br>
            <a:r>
              <a:rPr lang="pl-PL" sz="1200" dirty="0">
                <a:solidFill>
                  <a:srgbClr val="000000"/>
                </a:solidFill>
                <a:effectLst/>
                <a:latin typeface="Times New Roman" panose="02020603050405020304" pitchFamily="18" charset="0"/>
                <a:ea typeface="Calibri" panose="020F0502020204030204" pitchFamily="34" charset="0"/>
              </a:rPr>
              <a:t>KS Unia, MLKS, MUKS Start, MUKS Tie-Break, MUKS Wisełka Solec Kujawski, UKS Top Solec Kujawski, którzy przeprowadzali zajęcia treningowe, a także rozgrywali mecze ligowe oraz turnieje. </a:t>
            </a:r>
          </a:p>
          <a:p>
            <a:pPr algn="just">
              <a:lnSpc>
                <a:spcPct val="100000"/>
              </a:lnSpc>
            </a:pPr>
            <a:r>
              <a:rPr lang="pl-PL" sz="1200" dirty="0">
                <a:effectLst/>
                <a:latin typeface="Times New Roman" panose="02020603050405020304" pitchFamily="18" charset="0"/>
                <a:ea typeface="Times New Roman" panose="02020603050405020304" pitchFamily="18" charset="0"/>
              </a:rPr>
              <a:t>Dzieci i młodzież z Solca Kujawskiego tradycyjnie brała w okresie wakacyjnym (ferie zimowe oraz wakacje letnie) udział w zajęciach sportowych koordynowanych przez </a:t>
            </a:r>
            <a:r>
              <a:rPr lang="pl-PL" sz="1200" dirty="0" err="1" smtClean="0">
                <a:effectLst/>
                <a:latin typeface="Times New Roman" panose="02020603050405020304" pitchFamily="18" charset="0"/>
                <a:ea typeface="Times New Roman" panose="02020603050405020304" pitchFamily="18" charset="0"/>
              </a:rPr>
              <a:t>OSiR</a:t>
            </a:r>
            <a:r>
              <a:rPr lang="pl-PL" sz="1200" dirty="0">
                <a:latin typeface="Times New Roman" panose="02020603050405020304" pitchFamily="18" charset="0"/>
                <a:ea typeface="Times New Roman" panose="02020603050405020304" pitchFamily="18" charset="0"/>
              </a:rPr>
              <a:t>.</a:t>
            </a:r>
            <a:r>
              <a:rPr lang="pl-PL" sz="1200" dirty="0" smtClean="0">
                <a:effectLst/>
                <a:latin typeface="Times New Roman" panose="02020603050405020304" pitchFamily="18" charset="0"/>
                <a:ea typeface="Times New Roman" panose="02020603050405020304" pitchFamily="18" charset="0"/>
              </a:rPr>
              <a:t> </a:t>
            </a:r>
            <a:endParaRPr lang="pl-PL" sz="1200" dirty="0"/>
          </a:p>
        </p:txBody>
      </p:sp>
      <p:pic>
        <p:nvPicPr>
          <p:cNvPr id="5" name="Symbol zastępczy zawartości 4">
            <a:extLst>
              <a:ext uri="{FF2B5EF4-FFF2-40B4-BE49-F238E27FC236}">
                <a16:creationId xmlns="" xmlns:a16="http://schemas.microsoft.com/office/drawing/2014/main" id="{C3C219AE-9B79-4FF1-AA02-A9590719FC0A}"/>
              </a:ext>
            </a:extLst>
          </p:cNvPr>
          <p:cNvPicPr>
            <a:picLocks noGrp="1"/>
          </p:cNvPicPr>
          <p:nvPr>
            <p:ph idx="1"/>
          </p:nvPr>
        </p:nvPicPr>
        <p:blipFill>
          <a:blip r:embed="rId2" cstate="print"/>
          <a:srcRect/>
          <a:stretch>
            <a:fillRect/>
          </a:stretch>
        </p:blipFill>
        <p:spPr bwMode="auto">
          <a:xfrm>
            <a:off x="6615954" y="1779494"/>
            <a:ext cx="4572000" cy="3299012"/>
          </a:xfrm>
          <a:prstGeom prst="rect">
            <a:avLst/>
          </a:prstGeom>
          <a:noFill/>
          <a:ln w="9525">
            <a:noFill/>
            <a:miter lim="800000"/>
            <a:headEnd/>
            <a:tailEnd/>
          </a:ln>
        </p:spPr>
      </p:pic>
    </p:spTree>
    <p:extLst>
      <p:ext uri="{BB962C8B-B14F-4D97-AF65-F5344CB8AC3E}">
        <p14:creationId xmlns:p14="http://schemas.microsoft.com/office/powerpoint/2010/main" val="686633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WYSOKA ŚWIADOMOŚĆ EKOLOGICZNA</a:t>
            </a:r>
            <a:endParaRPr lang="pl-PL" sz="1800" dirty="0"/>
          </a:p>
        </p:txBody>
      </p:sp>
      <p:sp>
        <p:nvSpPr>
          <p:cNvPr id="4" name="Symbol zastępczy tekstu 3"/>
          <p:cNvSpPr>
            <a:spLocks noGrp="1"/>
          </p:cNvSpPr>
          <p:nvPr>
            <p:ph type="body" sz="half" idx="2"/>
          </p:nvPr>
        </p:nvSpPr>
        <p:spPr>
          <a:xfrm>
            <a:off x="839788" y="2057400"/>
            <a:ext cx="3932237" cy="4058728"/>
          </a:xfrm>
        </p:spPr>
        <p:txBody>
          <a:bodyPr>
            <a:normAutofit lnSpcReduction="10000"/>
          </a:bodyPr>
          <a:lstStyle/>
          <a:p>
            <a:r>
              <a:rPr lang="pl-PL" dirty="0"/>
              <a:t>W 2020  r. ogółem zebrano selektywnie  </a:t>
            </a:r>
            <a:r>
              <a:rPr lang="pl-PL" b="1" dirty="0"/>
              <a:t>3 707,303 Mg</a:t>
            </a:r>
            <a:r>
              <a:rPr lang="pl-PL" dirty="0"/>
              <a:t> odpadów komunalnych. Masę odpadów w poszczególnych frakcjach przedstawia poniższa tabela.</a:t>
            </a:r>
          </a:p>
          <a:p>
            <a:endParaRPr lang="pl-PL" dirty="0" smtClean="0"/>
          </a:p>
          <a:p>
            <a:r>
              <a:rPr lang="pl-PL" dirty="0" smtClean="0"/>
              <a:t>Tematykę ekologiczną popularyzowano przez:</a:t>
            </a:r>
          </a:p>
          <a:p>
            <a:pPr>
              <a:buFont typeface="Arial" pitchFamily="34" charset="0"/>
              <a:buChar char="•"/>
            </a:pPr>
            <a:r>
              <a:rPr lang="pl-PL" dirty="0" smtClean="0"/>
              <a:t>zamieszczanie artykułów w „Soleckich   Wiadomościach z Ratusza,</a:t>
            </a:r>
          </a:p>
          <a:p>
            <a:pPr lvl="0">
              <a:buFont typeface="Arial" pitchFamily="34" charset="0"/>
              <a:buChar char="•"/>
            </a:pPr>
            <a:r>
              <a:rPr lang="pl-PL" dirty="0" smtClean="0"/>
              <a:t>zamieszczanie informacji w zakresie gospodarki odpadami komunalnymi na stronie internetowej gminy: </a:t>
            </a:r>
            <a:r>
              <a:rPr lang="pl-PL" u="sng" dirty="0" err="1" smtClean="0">
                <a:hlinkClick r:id="rId2"/>
              </a:rPr>
              <a:t>www.soleckujawski.pl</a:t>
            </a:r>
            <a:r>
              <a:rPr lang="pl-PL" dirty="0" smtClean="0"/>
              <a:t> oraz Biuletynie Informacji Publicznej: </a:t>
            </a:r>
            <a:r>
              <a:rPr lang="pl-PL" dirty="0" err="1" smtClean="0"/>
              <a:t>mst-solec-kujawski.rbip.mojregion.info</a:t>
            </a:r>
            <a:r>
              <a:rPr lang="pl-PL" dirty="0" smtClean="0"/>
              <a:t>/,</a:t>
            </a:r>
          </a:p>
          <a:p>
            <a:pPr>
              <a:buFont typeface="Arial" pitchFamily="34" charset="0"/>
              <a:buChar char="•"/>
            </a:pPr>
            <a:r>
              <a:rPr lang="pl-PL" dirty="0" smtClean="0"/>
              <a:t>kolportaż ulotek i plakatów o tematyce ekologicznej, w tym niskiej emisji.</a:t>
            </a:r>
            <a:endParaRPr lang="pl-PL" dirty="0"/>
          </a:p>
        </p:txBody>
      </p:sp>
      <p:pic>
        <p:nvPicPr>
          <p:cNvPr id="5" name="Symbol zastępczy zawartości 4" descr="IMG_20210120_121457"/>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4345" y="1772529"/>
            <a:ext cx="2518116" cy="2518117"/>
          </a:xfrm>
          <a:prstGeom prst="rect">
            <a:avLst/>
          </a:prstGeom>
          <a:noFill/>
          <a:ln>
            <a:noFill/>
          </a:ln>
        </p:spPr>
      </p:pic>
      <p:pic>
        <p:nvPicPr>
          <p:cNvPr id="6" name="Obraz 5" descr="https://kazarpolska.pl/wp-content/uploads/kredka-segregacj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5360" y="2053884"/>
            <a:ext cx="3500511" cy="19865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AKTYWNOŚĆ LOKALNEJ SPOŁECZNOŚCI</a:t>
            </a:r>
            <a:endParaRPr lang="pl-PL" sz="1800" dirty="0"/>
          </a:p>
        </p:txBody>
      </p:sp>
      <p:sp>
        <p:nvSpPr>
          <p:cNvPr id="4" name="Symbol zastępczy tekstu 3"/>
          <p:cNvSpPr>
            <a:spLocks noGrp="1"/>
          </p:cNvSpPr>
          <p:nvPr>
            <p:ph type="body" sz="half" idx="2"/>
          </p:nvPr>
        </p:nvSpPr>
        <p:spPr/>
        <p:txBody>
          <a:bodyPr/>
          <a:lstStyle/>
          <a:p>
            <a:pPr lvl="0"/>
            <a:endParaRPr lang="pl-PL" dirty="0" smtClean="0"/>
          </a:p>
          <a:p>
            <a:pPr lvl="0" algn="just"/>
            <a:r>
              <a:rPr lang="pl-PL" sz="1800" dirty="0" smtClean="0"/>
              <a:t>28 Finał Wielkiej Orkiestry Świątecznej Pomocy (10.01.2020 r.) organizowany w Soleckim Centrum Kultury (siedziba sztabu orkiestry). Podczas finału zebrano 82.700 zł.</a:t>
            </a:r>
          </a:p>
          <a:p>
            <a:pPr algn="just"/>
            <a:endParaRPr lang="pl-PL" sz="1800" dirty="0"/>
          </a:p>
        </p:txBody>
      </p:sp>
      <p:pic>
        <p:nvPicPr>
          <p:cNvPr id="5" name="Symbol zastępczy zawartości 4" descr="C:\Users\CBall\Desktop\z25603295IBG,Plakat-WOSP-2020.jpg"/>
          <p:cNvPicPr>
            <a:picLocks noGrp="1"/>
          </p:cNvPicPr>
          <p:nvPr>
            <p:ph idx="1"/>
          </p:nvPr>
        </p:nvPicPr>
        <p:blipFill>
          <a:blip r:embed="rId2" cstate="print"/>
          <a:srcRect/>
          <a:stretch>
            <a:fillRect/>
          </a:stretch>
        </p:blipFill>
        <p:spPr bwMode="auto">
          <a:xfrm>
            <a:off x="5183188" y="1811471"/>
            <a:ext cx="6172200" cy="322553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AKTYWNOŚĆ LOKALNEJ SPOŁECZNOŚCI</a:t>
            </a:r>
            <a:endParaRPr lang="pl-PL" sz="1800" dirty="0"/>
          </a:p>
        </p:txBody>
      </p:sp>
      <p:sp>
        <p:nvSpPr>
          <p:cNvPr id="4" name="Symbol zastępczy tekstu 3"/>
          <p:cNvSpPr>
            <a:spLocks noGrp="1"/>
          </p:cNvSpPr>
          <p:nvPr>
            <p:ph type="body" sz="half" idx="2"/>
          </p:nvPr>
        </p:nvSpPr>
        <p:spPr/>
        <p:txBody>
          <a:bodyPr/>
          <a:lstStyle/>
          <a:p>
            <a:pPr marL="0" lvl="1" algn="just">
              <a:spcBef>
                <a:spcPts val="1000"/>
              </a:spcBef>
            </a:pPr>
            <a:r>
              <a:rPr lang="pl-PL" b="1" dirty="0" smtClean="0"/>
              <a:t>5 stycznia </a:t>
            </a:r>
            <a:r>
              <a:rPr lang="pl-PL" dirty="0" smtClean="0"/>
              <a:t> – odbył się koncert kolęd w wykonaniu zespołu Mazowsze,</a:t>
            </a:r>
          </a:p>
          <a:p>
            <a:pPr marL="0" lvl="1" algn="just">
              <a:spcBef>
                <a:spcPts val="1000"/>
              </a:spcBef>
            </a:pPr>
            <a:r>
              <a:rPr lang="pl-PL" b="1" dirty="0" smtClean="0"/>
              <a:t>17 stycznia</a:t>
            </a:r>
            <a:r>
              <a:rPr lang="pl-PL" dirty="0" smtClean="0"/>
              <a:t> – nastąpiło otwarcie wystawy czasowej </a:t>
            </a:r>
            <a:r>
              <a:rPr lang="pl-PL" i="1" dirty="0" smtClean="0"/>
              <a:t>„Pozdrowienia z Solca”</a:t>
            </a:r>
            <a:r>
              <a:rPr lang="pl-PL" dirty="0" smtClean="0"/>
              <a:t> (muzeum Solca),</a:t>
            </a:r>
          </a:p>
          <a:p>
            <a:pPr marL="0" lvl="1" algn="just">
              <a:spcBef>
                <a:spcPts val="1000"/>
              </a:spcBef>
            </a:pPr>
            <a:r>
              <a:rPr lang="pl-PL" b="1" dirty="0" smtClean="0"/>
              <a:t>19 stycznia </a:t>
            </a:r>
            <a:r>
              <a:rPr lang="pl-PL" dirty="0" smtClean="0"/>
              <a:t>– odbyła się Promocja albumu </a:t>
            </a:r>
            <a:r>
              <a:rPr lang="pl-PL" i="1" dirty="0" smtClean="0"/>
              <a:t>„Pozdrowienia z Solca Kujawskiego”</a:t>
            </a:r>
            <a:r>
              <a:rPr lang="pl-PL" dirty="0" smtClean="0"/>
              <a:t>, uroczysty  Koncert w SCK na 100 lecie powrotu Solca do Polski. </a:t>
            </a:r>
            <a:endParaRPr lang="pl-PL" sz="1200" dirty="0" smtClean="0"/>
          </a:p>
          <a:p>
            <a:pPr lvl="0" algn="just"/>
            <a:r>
              <a:rPr lang="pl-PL" sz="1400" dirty="0" smtClean="0"/>
              <a:t>Podpisano umowy patronackie o objęciu opieką miejsca pamięci na terenie Gminy Solec Kujawski. Aktualizacja umów patronackich pozwoli na  kontynuację niepisanej  tradycji związanej z udziałem lokalnej  społeczności w opiece nad miejscami pamięci oraz na zachowanie w pamięci bohaterskiej postawy Polaków poległych  w walce  o wolność Ojczyzny</a:t>
            </a:r>
            <a:r>
              <a:rPr lang="pl-PL" dirty="0" smtClean="0"/>
              <a:t>.   </a:t>
            </a:r>
          </a:p>
          <a:p>
            <a:pPr algn="just"/>
            <a:endParaRPr lang="pl-PL" dirty="0"/>
          </a:p>
        </p:txBody>
      </p:sp>
      <p:pic>
        <p:nvPicPr>
          <p:cNvPr id="5" name="Symbol zastępczy zawartości 4" descr="C:\Users\CBall\Desktop\sk200105_0023_2.jpg"/>
          <p:cNvPicPr>
            <a:picLocks noGrp="1"/>
          </p:cNvPicPr>
          <p:nvPr>
            <p:ph idx="1"/>
          </p:nvPr>
        </p:nvPicPr>
        <p:blipFill>
          <a:blip r:embed="rId2" cstate="print"/>
          <a:srcRect/>
          <a:stretch>
            <a:fillRect/>
          </a:stretch>
        </p:blipFill>
        <p:spPr bwMode="auto">
          <a:xfrm>
            <a:off x="5697415" y="1885071"/>
            <a:ext cx="5022167" cy="33199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600" b="1" u="sng" dirty="0" smtClean="0"/>
              <a:t>AKTYWNOŚĆ LOKALNEJ SPOŁECZNOŚCI</a:t>
            </a:r>
            <a:endParaRPr lang="pl-PL" sz="1600" dirty="0"/>
          </a:p>
        </p:txBody>
      </p:sp>
      <p:sp>
        <p:nvSpPr>
          <p:cNvPr id="4" name="Symbol zastępczy tekstu 3"/>
          <p:cNvSpPr>
            <a:spLocks noGrp="1"/>
          </p:cNvSpPr>
          <p:nvPr>
            <p:ph type="body" sz="half" idx="2"/>
          </p:nvPr>
        </p:nvSpPr>
        <p:spPr/>
        <p:txBody>
          <a:bodyPr/>
          <a:lstStyle/>
          <a:p>
            <a:pPr lvl="0"/>
            <a:endParaRPr lang="pl-PL" b="1" dirty="0" smtClean="0"/>
          </a:p>
          <a:p>
            <a:pPr lvl="0" algn="just"/>
            <a:r>
              <a:rPr lang="pl-PL" b="1" dirty="0" smtClean="0"/>
              <a:t>5 września </a:t>
            </a:r>
            <a:r>
              <a:rPr lang="pl-PL" dirty="0" smtClean="0"/>
              <a:t>– odbyły się dożynki gminne, uroczystości odbyły się w reżimie sanitarnym w związku ze stanem pandemii w Polsce.</a:t>
            </a:r>
          </a:p>
          <a:p>
            <a:pPr lvl="0" algn="just"/>
            <a:r>
              <a:rPr lang="pl-PL" b="1" dirty="0" smtClean="0"/>
              <a:t>11 listopada - </a:t>
            </a:r>
            <a:r>
              <a:rPr lang="pl-PL" dirty="0" smtClean="0"/>
              <a:t>  Solec Kujawski przystąpił po raz kolejny do ogólnopolskiej akcji </a:t>
            </a:r>
            <a:r>
              <a:rPr lang="pl-PL" i="1" dirty="0" smtClean="0"/>
              <a:t>„Niepodległa do hymnu”</a:t>
            </a:r>
            <a:r>
              <a:rPr lang="pl-PL" dirty="0" smtClean="0"/>
              <a:t>, w ramach której po zakończonej mszy świętej odprawionej  w intencji Ojczyzny odśpiewano hymn narodowy na placu przy kościele </a:t>
            </a:r>
            <a:r>
              <a:rPr lang="pl-PL" dirty="0" err="1" smtClean="0"/>
              <a:t>pw</a:t>
            </a:r>
            <a:r>
              <a:rPr lang="pl-PL" dirty="0" smtClean="0"/>
              <a:t>. św. Stanisława Biskupa i Męczennika.  </a:t>
            </a:r>
          </a:p>
          <a:p>
            <a:endParaRPr lang="pl-PL" dirty="0"/>
          </a:p>
        </p:txBody>
      </p:sp>
      <p:pic>
        <p:nvPicPr>
          <p:cNvPr id="5" name="Symbol zastępczy zawartości 4" descr="C:\Users\CBall\Desktop\sk200905_0026.jpg"/>
          <p:cNvPicPr>
            <a:picLocks noGrp="1"/>
          </p:cNvPicPr>
          <p:nvPr>
            <p:ph idx="1"/>
          </p:nvPr>
        </p:nvPicPr>
        <p:blipFill>
          <a:blip r:embed="rId2" cstate="print"/>
          <a:srcRect/>
          <a:stretch>
            <a:fillRect/>
          </a:stretch>
        </p:blipFill>
        <p:spPr bwMode="auto">
          <a:xfrm>
            <a:off x="7779434" y="2328862"/>
            <a:ext cx="3094891" cy="2190750"/>
          </a:xfrm>
          <a:prstGeom prst="rect">
            <a:avLst/>
          </a:prstGeom>
          <a:noFill/>
          <a:ln w="9525">
            <a:noFill/>
            <a:miter lim="800000"/>
            <a:headEnd/>
            <a:tailEnd/>
          </a:ln>
        </p:spPr>
      </p:pic>
      <p:pic>
        <p:nvPicPr>
          <p:cNvPr id="6" name="Obraz 5" descr="C:\Users\CBall\Desktop\sk200905_0251.jpg"/>
          <p:cNvPicPr/>
          <p:nvPr/>
        </p:nvPicPr>
        <p:blipFill>
          <a:blip r:embed="rId3" cstate="print"/>
          <a:srcRect/>
          <a:stretch>
            <a:fillRect/>
          </a:stretch>
        </p:blipFill>
        <p:spPr bwMode="auto">
          <a:xfrm>
            <a:off x="5079232" y="2349305"/>
            <a:ext cx="2672066" cy="222269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AKTYWNOŚĆ LOKALNEJ SPOŁECZNOŚCI</a:t>
            </a:r>
            <a:endParaRPr lang="pl-PL" sz="1800" dirty="0"/>
          </a:p>
        </p:txBody>
      </p:sp>
      <p:sp>
        <p:nvSpPr>
          <p:cNvPr id="3" name="Symbol zastępczy zawartości 2"/>
          <p:cNvSpPr>
            <a:spLocks noGrp="1"/>
          </p:cNvSpPr>
          <p:nvPr>
            <p:ph idx="1"/>
          </p:nvPr>
        </p:nvSpPr>
        <p:spPr>
          <a:xfrm>
            <a:off x="5183187" y="987425"/>
            <a:ext cx="6264065" cy="4873625"/>
          </a:xfrm>
        </p:spPr>
        <p:txBody>
          <a:bodyPr>
            <a:normAutofit/>
          </a:bodyPr>
          <a:lstStyle/>
          <a:p>
            <a:pPr lvl="0"/>
            <a:r>
              <a:rPr lang="pl-PL" sz="1600" dirty="0" smtClean="0"/>
              <a:t>zorganizowano wycieczkę na Pojezierze Drawskie, w ramach której  uczestnicy zwiedzili pałac w Siemczynie, Zamek </a:t>
            </a:r>
            <a:r>
              <a:rPr lang="pl-PL" sz="1600" dirty="0" err="1" smtClean="0"/>
              <a:t>Drahimski</a:t>
            </a:r>
            <a:r>
              <a:rPr lang="pl-PL" sz="1600" dirty="0" smtClean="0"/>
              <a:t>  oraz zabytkowy kościół w Czaplinku. </a:t>
            </a:r>
          </a:p>
          <a:p>
            <a:pPr lvl="0"/>
            <a:r>
              <a:rPr lang="pl-PL" sz="1600" b="1" dirty="0" smtClean="0"/>
              <a:t>17.09.2020 r.</a:t>
            </a:r>
            <a:r>
              <a:rPr lang="pl-PL" sz="1600" dirty="0" smtClean="0"/>
              <a:t> w świetlicy wiejskiej w sołectwie Kujawska odbyło się spotkanie  zorganizowane w ramach  </a:t>
            </a:r>
            <a:r>
              <a:rPr lang="pl-PL" sz="1600" i="1" dirty="0" smtClean="0"/>
              <a:t>100 rocznicy  powrotu Solca do Polski</a:t>
            </a:r>
            <a:r>
              <a:rPr lang="pl-PL" sz="1600" dirty="0" smtClean="0"/>
              <a:t>. W organizację spotkania włączyło się Koło Gospodyń Wiejskich, Rada Sołecka sołectwa Kujawska,  Klub Seniora „Niezapominajka” oraz  zespół </a:t>
            </a:r>
            <a:r>
              <a:rPr lang="pl-PL" sz="1600" dirty="0" err="1" smtClean="0"/>
              <a:t>Solecczanie</a:t>
            </a:r>
            <a:r>
              <a:rPr lang="pl-PL" sz="1600" dirty="0" smtClean="0"/>
              <a:t>. W trakcie spotkania  uczestnicy  mieli okazję obejrzenia wystawy starych sprzętów gospodarstwa domowego oraz wysłuchania wykładu historycznego doktoranta  Instytutu Archeologii UMK w Toruniu.</a:t>
            </a:r>
          </a:p>
          <a:p>
            <a:pPr lvl="0"/>
            <a:r>
              <a:rPr lang="pl-PL" sz="1600" b="1" dirty="0" smtClean="0"/>
              <a:t>15.10.2021 r. </a:t>
            </a:r>
            <a:r>
              <a:rPr lang="pl-PL" sz="1600" dirty="0" smtClean="0"/>
              <a:t>odbyło się szkolenie dla rolników oraz członkiń Kół  Gospodyń Wiejskich  z terenu sołectw Gminy Solec Kujawski. Tematyką  szkolenia było,  kształtowanie krajobrazu celem polepszenia estetyki  otoczenia wiejskiej zabudowy zagrodowej w oparciu o właściwy dobór roślin ozdobnych, warunków glebowych i środowiskowych</a:t>
            </a:r>
            <a:r>
              <a:rPr lang="pl-PL" sz="1800" dirty="0" smtClean="0"/>
              <a:t>. </a:t>
            </a:r>
          </a:p>
          <a:p>
            <a:endParaRPr lang="pl-PL" sz="1800" dirty="0"/>
          </a:p>
        </p:txBody>
      </p:sp>
      <p:sp>
        <p:nvSpPr>
          <p:cNvPr id="4" name="Symbol zastępczy tekstu 3"/>
          <p:cNvSpPr>
            <a:spLocks noGrp="1"/>
          </p:cNvSpPr>
          <p:nvPr>
            <p:ph type="body" sz="half" idx="2"/>
          </p:nvPr>
        </p:nvSpPr>
        <p:spPr/>
        <p:txBody>
          <a:bodyPr/>
          <a:lstStyle/>
          <a:p>
            <a:pPr lvl="0" algn="just"/>
            <a:endParaRPr lang="pl-PL" dirty="0" smtClean="0"/>
          </a:p>
          <a:p>
            <a:pPr lvl="0" algn="just"/>
            <a:r>
              <a:rPr lang="pl-PL" dirty="0" smtClean="0"/>
              <a:t>W roku ubiegłym  dużą wagę poświęcono do wspólnym przedsięwzięciom promocyjnym z Kołami Gospodyń Wiejskich, Sołtysami,  poprzez wspólną organizację imprez, spotkań, szkoleń w świetlicach wiejskich.  Niestety część wydarzeń się nie odbyła, z uwagi na obowiązujący stan epidemiczny. Na terenie gminy funkcjonują cztery świetlice wiejskie: Makowianka w Sołectwie Otorowo – Makowiska, Jagódka w Sołectwie Kujawska, świetlica w Sołectwie Chrośna i świetlica w Sołectwie Przyłubie.  </a:t>
            </a:r>
          </a:p>
          <a:p>
            <a:endParaRPr lang="pl-PL"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BEZPIECZNA GMINA</a:t>
            </a:r>
            <a:endParaRPr lang="pl-PL" sz="1800" u="sng" dirty="0"/>
          </a:p>
        </p:txBody>
      </p:sp>
      <p:sp>
        <p:nvSpPr>
          <p:cNvPr id="4" name="Symbol zastępczy tekstu 3"/>
          <p:cNvSpPr>
            <a:spLocks noGrp="1"/>
          </p:cNvSpPr>
          <p:nvPr>
            <p:ph type="body" sz="half" idx="2"/>
          </p:nvPr>
        </p:nvSpPr>
        <p:spPr/>
        <p:txBody>
          <a:bodyPr/>
          <a:lstStyle/>
          <a:p>
            <a:pPr algn="just"/>
            <a:r>
              <a:rPr lang="pl-PL" dirty="0" smtClean="0"/>
              <a:t>W dniu 14.05.2020 r. Zakład Gospodarki Komunalnej sp. z o.o. zakupił cysternę na wodę pitną o pojemności 5000 l (urządzenie hakowe KP 30 wg normy DIN 30722). W przypadku dużej awarii wodociągowej np. magistrali, cysterna służy do zaopatrzenia mieszkańców w wodę pitną.</a:t>
            </a:r>
          </a:p>
          <a:p>
            <a:pPr algn="just"/>
            <a:r>
              <a:rPr lang="pl-PL" dirty="0" smtClean="0"/>
              <a:t>Ochotnicza Straż Pożarna jest systematycznie doposażona  ze środków własnych oraz dotacji przekazanych przez Gminę,  Komendę Główną PSP,  sponsorów : Firma </a:t>
            </a:r>
            <a:r>
              <a:rPr lang="pl-PL" dirty="0" err="1" smtClean="0"/>
              <a:t>Solbet</a:t>
            </a:r>
            <a:r>
              <a:rPr lang="pl-PL" dirty="0" smtClean="0"/>
              <a:t> Sp. z o.o. z siedzibą w Solcu Kujawskim oraz Toruńskie Zakłady Graficzne </a:t>
            </a:r>
            <a:r>
              <a:rPr lang="pl-PL" dirty="0" err="1" smtClean="0"/>
              <a:t>Zapolex</a:t>
            </a:r>
            <a:r>
              <a:rPr lang="pl-PL" dirty="0" smtClean="0"/>
              <a:t> Sp. z o.o.</a:t>
            </a:r>
          </a:p>
          <a:p>
            <a:endParaRPr lang="pl-PL" dirty="0"/>
          </a:p>
        </p:txBody>
      </p:sp>
      <p:pic>
        <p:nvPicPr>
          <p:cNvPr id="5" name="Symbol zastępczy zawartości 4" descr="https://soleckujawski.pl/sites/default/files/styles/aktualnosci_slider_1170x589/public/obrazek/2020-11/119226616_1208725102840514_3346056926142180409_n_2.jpg?itok=dBmgSdJu"/>
          <p:cNvPicPr>
            <a:picLocks noGrp="1"/>
          </p:cNvPicPr>
          <p:nvPr>
            <p:ph idx="1"/>
          </p:nvPr>
        </p:nvPicPr>
        <p:blipFill>
          <a:blip r:embed="rId2" cstate="print"/>
          <a:srcRect/>
          <a:stretch>
            <a:fillRect/>
          </a:stretch>
        </p:blipFill>
        <p:spPr bwMode="auto">
          <a:xfrm>
            <a:off x="6246055" y="2124222"/>
            <a:ext cx="4431323" cy="263065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BEZPIECZNA GMINA</a:t>
            </a:r>
            <a:endParaRPr lang="pl-PL" sz="1800" dirty="0"/>
          </a:p>
        </p:txBody>
      </p:sp>
      <p:sp>
        <p:nvSpPr>
          <p:cNvPr id="4" name="Symbol zastępczy tekstu 3"/>
          <p:cNvSpPr>
            <a:spLocks noGrp="1"/>
          </p:cNvSpPr>
          <p:nvPr>
            <p:ph type="body" sz="half" idx="2"/>
          </p:nvPr>
        </p:nvSpPr>
        <p:spPr>
          <a:xfrm>
            <a:off x="681488" y="2057400"/>
            <a:ext cx="3786996" cy="3811588"/>
          </a:xfrm>
        </p:spPr>
        <p:txBody>
          <a:bodyPr/>
          <a:lstStyle/>
          <a:p>
            <a:endParaRPr lang="pl-PL" dirty="0" smtClean="0"/>
          </a:p>
          <a:p>
            <a:endParaRPr lang="pl-PL" dirty="0"/>
          </a:p>
          <a:p>
            <a:pPr algn="just"/>
            <a:r>
              <a:rPr lang="pl-PL" sz="1800" dirty="0" smtClean="0"/>
              <a:t>Bezpieczna gmina to także czyste środowisko.</a:t>
            </a:r>
            <a:r>
              <a:rPr lang="pl-PL" sz="1800" dirty="0"/>
              <a:t> </a:t>
            </a:r>
            <a:r>
              <a:rPr lang="pl-PL" sz="1800" dirty="0" smtClean="0"/>
              <a:t>W 2020 r. zlikwidowano 8 dzikich wysypisk, z których  zebrano 2,60 Mg odpadów komunalnych, wielkogabarytowych i budowlanych.</a:t>
            </a:r>
          </a:p>
          <a:p>
            <a:endParaRPr lang="pl-PL" dirty="0"/>
          </a:p>
        </p:txBody>
      </p:sp>
      <p:pic>
        <p:nvPicPr>
          <p:cNvPr id="5" name="Symbol zastępczy zawartości 4" descr="IMG_20200408_105252"/>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10623" y="2067951"/>
            <a:ext cx="2841672" cy="2419643"/>
          </a:xfrm>
          <a:prstGeom prst="rect">
            <a:avLst/>
          </a:prstGeom>
          <a:noFill/>
          <a:ln>
            <a:noFill/>
          </a:ln>
        </p:spPr>
      </p:pic>
      <p:pic>
        <p:nvPicPr>
          <p:cNvPr id="6" name="Obraz 5" descr="IMG_20200408_10523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4474" y="2053883"/>
            <a:ext cx="2532418" cy="24055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BEZPIECZNA GMINA</a:t>
            </a:r>
            <a:endParaRPr lang="pl-PL" sz="1800" dirty="0"/>
          </a:p>
        </p:txBody>
      </p:sp>
      <p:sp>
        <p:nvSpPr>
          <p:cNvPr id="4" name="Symbol zastępczy tekstu 3"/>
          <p:cNvSpPr>
            <a:spLocks noGrp="1"/>
          </p:cNvSpPr>
          <p:nvPr>
            <p:ph type="body" sz="half" idx="2"/>
          </p:nvPr>
        </p:nvSpPr>
        <p:spPr/>
        <p:txBody>
          <a:bodyPr>
            <a:normAutofit fontScale="85000" lnSpcReduction="20000"/>
          </a:bodyPr>
          <a:lstStyle/>
          <a:p>
            <a:pPr algn="just"/>
            <a:r>
              <a:rPr lang="pl-PL" dirty="0" smtClean="0"/>
              <a:t>W 2020 r. Burmistrz Solca Kujawskiego powołał Zespół   ds. kontroli przestrzegania zakazu spalania odpadów w paleniskach domowych na terenie Gminy Solec Kujawski.</a:t>
            </a:r>
          </a:p>
          <a:p>
            <a:pPr algn="just"/>
            <a:r>
              <a:rPr lang="pl-PL" dirty="0" smtClean="0"/>
              <a:t>Kontrole przeprowadzono od 14.01. do 10.03.2020 r. przez pracowników Wydziału Utrzymania Miasta na podstawie imiennego upoważnienia Burmistrza Solca Kujawskiego i funkcjonariuszy Policji w Solcu Kujawskim. Zespół przeprowadził 40 kontroli palenisk domowych na terenie Gminy Solec Kujawski.</a:t>
            </a:r>
          </a:p>
          <a:p>
            <a:pPr algn="just"/>
            <a:r>
              <a:rPr lang="pl-PL" dirty="0" smtClean="0"/>
              <a:t>Przystąpiono  do realizacji  przedsięwzięcia pod nazwą </a:t>
            </a:r>
            <a:r>
              <a:rPr lang="pl-PL" i="1" dirty="0" smtClean="0"/>
              <a:t>„Wymiana źródeł ciepła zasilanych paliwami stałymi na terenie Gminy Solec Kujawski”</a:t>
            </a:r>
            <a:r>
              <a:rPr lang="pl-PL" b="1" dirty="0" smtClean="0"/>
              <a:t> </a:t>
            </a:r>
            <a:endParaRPr lang="pl-PL" dirty="0" smtClean="0"/>
          </a:p>
          <a:p>
            <a:pPr algn="just"/>
            <a:r>
              <a:rPr lang="pl-PL" dirty="0" smtClean="0"/>
              <a:t>W wyniku realizacji przedsięwzięcia mieszkańcy zlikwidowali 10 </a:t>
            </a:r>
            <a:r>
              <a:rPr lang="pl-PL" dirty="0" err="1" smtClean="0"/>
              <a:t>nieekologicznych</a:t>
            </a:r>
            <a:r>
              <a:rPr lang="pl-PL" dirty="0" smtClean="0"/>
              <a:t> źródeł ciepła oraz zamontowali 10 nowych źródeł ciepła. </a:t>
            </a:r>
          </a:p>
          <a:p>
            <a:pPr algn="just"/>
            <a:r>
              <a:rPr lang="pl-PL" dirty="0" smtClean="0"/>
              <a:t> </a:t>
            </a:r>
          </a:p>
          <a:p>
            <a:r>
              <a:rPr lang="pl-PL" dirty="0" smtClean="0"/>
              <a:t> </a:t>
            </a:r>
            <a:endParaRPr lang="pl-PL" dirty="0"/>
          </a:p>
        </p:txBody>
      </p:sp>
      <p:sp>
        <p:nvSpPr>
          <p:cNvPr id="5" name="Symbol zastępczy zawartości 4"/>
          <p:cNvSpPr>
            <a:spLocks noGrp="1"/>
          </p:cNvSpPr>
          <p:nvPr>
            <p:ph idx="1"/>
          </p:nvPr>
        </p:nvSpPr>
        <p:spPr>
          <a:xfrm>
            <a:off x="5183188" y="987425"/>
            <a:ext cx="4599167" cy="3463805"/>
          </a:xfrm>
          <a:prstGeom prst="roundRect">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3">
              <a:alpha val="90000"/>
              <a:hueOff val="0"/>
              <a:satOff val="0"/>
              <a:lumOff val="0"/>
              <a:alphaOff val="-24000"/>
            </a:schemeClr>
          </a:effectRef>
          <a:fontRef idx="minor">
            <a:schemeClr val="lt1"/>
          </a:fontRef>
        </p:style>
        <p:txBody>
          <a:bodyPr/>
          <a:lstStyle/>
          <a:p>
            <a:endParaRPr lang="pl-PL"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BEZPIECZNA GMINA</a:t>
            </a:r>
            <a:endParaRPr lang="pl-PL" sz="1800" dirty="0"/>
          </a:p>
        </p:txBody>
      </p:sp>
      <p:sp>
        <p:nvSpPr>
          <p:cNvPr id="4" name="Symbol zastępczy tekstu 3"/>
          <p:cNvSpPr>
            <a:spLocks noGrp="1"/>
          </p:cNvSpPr>
          <p:nvPr>
            <p:ph type="body" sz="half" idx="2"/>
          </p:nvPr>
        </p:nvSpPr>
        <p:spPr/>
        <p:txBody>
          <a:bodyPr/>
          <a:lstStyle/>
          <a:p>
            <a:endParaRPr lang="pl-PL" dirty="0" smtClean="0"/>
          </a:p>
          <a:p>
            <a:pPr algn="just"/>
            <a:r>
              <a:rPr lang="pl-PL" dirty="0" smtClean="0"/>
              <a:t>Zamontowano kolejne dwa Miejskie Punkty Zbiórki </a:t>
            </a:r>
            <a:r>
              <a:rPr lang="pl-PL" dirty="0" err="1" smtClean="0"/>
              <a:t>Elektroodpadów</a:t>
            </a:r>
            <a:r>
              <a:rPr lang="pl-PL" dirty="0" smtClean="0"/>
              <a:t> w pobliżu wiaty śmietnikowej przy ul. Toruńskiej 58B i 58D na terenie Młodzieżowej Spółdzielni Mieszkaniowej w Solcu Kujawskim  oraz przy ul. Powstańców na terenie Osiedla Leśnego w Solcu Kujawskim. </a:t>
            </a:r>
            <a:endParaRPr lang="pl-PL" dirty="0"/>
          </a:p>
        </p:txBody>
      </p:sp>
      <p:pic>
        <p:nvPicPr>
          <p:cNvPr id="5" name="Symbol zastępczy zawartości 4" descr="IMG_20201029_12292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07237" y="1125415"/>
            <a:ext cx="3559125" cy="398115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ROZWÓJ I MODERNIZACJA URZĄDZEŃ WODOCIĄGOWYCH I KANALIZACYJNYCH</a:t>
            </a:r>
            <a:endParaRPr lang="pl-PL" sz="1800" b="1" u="sng" dirty="0"/>
          </a:p>
        </p:txBody>
      </p:sp>
      <p:sp>
        <p:nvSpPr>
          <p:cNvPr id="4" name="Symbol zastępczy tekstu 3"/>
          <p:cNvSpPr>
            <a:spLocks noGrp="1"/>
          </p:cNvSpPr>
          <p:nvPr>
            <p:ph type="body" sz="half" idx="2"/>
          </p:nvPr>
        </p:nvSpPr>
        <p:spPr/>
        <p:txBody>
          <a:bodyPr/>
          <a:lstStyle/>
          <a:p>
            <a:pPr algn="just"/>
            <a:r>
              <a:rPr lang="pl-PL" dirty="0" smtClean="0"/>
              <a:t>Realizowano zadania  inwestycyjne wynikające z zatwierdzonego uchwałą nr  XI/98/15 Rady Miejskiej w Solcu Kujawskim z dnia 27 listopada 2015r. „Wieloletniego planu rozwoju i modernizacji urządzeń wodociągowych i kanalizacyjnych na lata 2016 – 2020 będących w posiadaniu ZGK Sp. z o.o.  w Solcu Kujawskim”. W roku 2020 (stan na dzień 31.12.2020 r.) wykonano łącznie 3,85</a:t>
            </a:r>
            <a:r>
              <a:rPr lang="pl-PL" b="1" dirty="0" smtClean="0"/>
              <a:t> </a:t>
            </a:r>
            <a:r>
              <a:rPr lang="pl-PL" dirty="0" smtClean="0"/>
              <a:t>km sieci wodociągowej oraz kanalizacji sanitarnej m.in.:</a:t>
            </a:r>
          </a:p>
          <a:p>
            <a:pPr algn="just">
              <a:buFont typeface="Arial" pitchFamily="34" charset="0"/>
              <a:buChar char="•"/>
            </a:pPr>
            <a:r>
              <a:rPr lang="pl-PL" dirty="0" smtClean="0"/>
              <a:t>sieć wodociągową w ul. Sowiej o średnicy Ø110 i Ø90 PE,</a:t>
            </a:r>
          </a:p>
          <a:p>
            <a:pPr algn="just">
              <a:buFont typeface="Arial" pitchFamily="34" charset="0"/>
              <a:buChar char="•"/>
            </a:pPr>
            <a:r>
              <a:rPr lang="pl-PL" dirty="0" smtClean="0"/>
              <a:t>sieć kanalizacji sanitarnej w ul. Sowiej o średnicy Ø200 PVC,</a:t>
            </a:r>
          </a:p>
          <a:p>
            <a:endParaRPr lang="pl-PL" dirty="0" smtClean="0"/>
          </a:p>
          <a:p>
            <a:endParaRPr lang="pl-PL" dirty="0"/>
          </a:p>
        </p:txBody>
      </p:sp>
      <p:pic>
        <p:nvPicPr>
          <p:cNvPr id="5" name="Symbol zastępczy zawartości 4"/>
          <p:cNvPicPr>
            <a:picLocks noGrp="1"/>
          </p:cNvPicPr>
          <p:nvPr>
            <p:ph idx="1"/>
          </p:nvPr>
        </p:nvPicPr>
        <p:blipFill>
          <a:blip r:embed="rId2" cstate="print"/>
          <a:srcRect/>
          <a:stretch>
            <a:fillRect/>
          </a:stretch>
        </p:blipFill>
        <p:spPr bwMode="auto">
          <a:xfrm>
            <a:off x="6189785" y="1603717"/>
            <a:ext cx="3840479" cy="32496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9E6D284-17C2-43B4-8F99-A32D58EB011A}"/>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SPORTOWA</a:t>
            </a:r>
            <a:endParaRPr lang="pl-PL" sz="1800" dirty="0"/>
          </a:p>
        </p:txBody>
      </p:sp>
      <p:sp>
        <p:nvSpPr>
          <p:cNvPr id="4" name="Symbol zastępczy tekstu 3">
            <a:extLst>
              <a:ext uri="{FF2B5EF4-FFF2-40B4-BE49-F238E27FC236}">
                <a16:creationId xmlns="" xmlns:a16="http://schemas.microsoft.com/office/drawing/2014/main" id="{E45F142B-E97E-4C5D-8AD6-BD37608BF362}"/>
              </a:ext>
            </a:extLst>
          </p:cNvPr>
          <p:cNvSpPr>
            <a:spLocks noGrp="1"/>
          </p:cNvSpPr>
          <p:nvPr>
            <p:ph type="body" sz="half" idx="2"/>
          </p:nvPr>
        </p:nvSpPr>
        <p:spPr/>
        <p:txBody>
          <a:bodyPr/>
          <a:lstStyle/>
          <a:p>
            <a:endParaRPr lang="pl-PL" sz="1800" dirty="0" smtClean="0">
              <a:effectLst/>
              <a:latin typeface="Times New Roman" panose="02020603050405020304" pitchFamily="18" charset="0"/>
              <a:ea typeface="Times New Roman" panose="02020603050405020304" pitchFamily="18" charset="0"/>
            </a:endParaRPr>
          </a:p>
          <a:p>
            <a:r>
              <a:rPr lang="pl-PL" sz="1800" dirty="0" smtClean="0">
                <a:effectLst/>
                <a:latin typeface="Times New Roman" panose="02020603050405020304" pitchFamily="18" charset="0"/>
                <a:ea typeface="Times New Roman" panose="02020603050405020304" pitchFamily="18" charset="0"/>
              </a:rPr>
              <a:t>Funkcjonuje </a:t>
            </a:r>
            <a:r>
              <a:rPr lang="pl-PL" sz="1800" dirty="0">
                <a:effectLst/>
                <a:latin typeface="Times New Roman" panose="02020603050405020304" pitchFamily="18" charset="0"/>
                <a:ea typeface="Times New Roman" panose="02020603050405020304" pitchFamily="18" charset="0"/>
              </a:rPr>
              <a:t>wyremontowany stadion miejski przy Ośrodku Sportu i Rekreacji w Solcu Kujawskim.</a:t>
            </a:r>
          </a:p>
          <a:p>
            <a:endParaRPr lang="pl-PL" dirty="0"/>
          </a:p>
        </p:txBody>
      </p:sp>
      <p:pic>
        <p:nvPicPr>
          <p:cNvPr id="5" name="Symbol zastępczy zawartości 4">
            <a:extLst>
              <a:ext uri="{FF2B5EF4-FFF2-40B4-BE49-F238E27FC236}">
                <a16:creationId xmlns="" xmlns:a16="http://schemas.microsoft.com/office/drawing/2014/main" id="{7E6792B4-64AC-436D-96F5-15B2664B8243}"/>
              </a:ext>
            </a:extLst>
          </p:cNvPr>
          <p:cNvPicPr>
            <a:picLocks noGrp="1"/>
          </p:cNvPicPr>
          <p:nvPr>
            <p:ph idx="1"/>
          </p:nvPr>
        </p:nvPicPr>
        <p:blipFill>
          <a:blip r:embed="rId2" cstate="print"/>
          <a:srcRect/>
          <a:stretch>
            <a:fillRect/>
          </a:stretch>
        </p:blipFill>
        <p:spPr bwMode="auto">
          <a:xfrm>
            <a:off x="5217459" y="2294967"/>
            <a:ext cx="5235388" cy="2599810"/>
          </a:xfrm>
          <a:prstGeom prst="rect">
            <a:avLst/>
          </a:prstGeom>
          <a:noFill/>
          <a:ln w="9525">
            <a:noFill/>
            <a:miter lim="800000"/>
            <a:headEnd/>
            <a:tailEnd/>
          </a:ln>
        </p:spPr>
      </p:pic>
    </p:spTree>
    <p:extLst>
      <p:ext uri="{BB962C8B-B14F-4D97-AF65-F5344CB8AC3E}">
        <p14:creationId xmlns:p14="http://schemas.microsoft.com/office/powerpoint/2010/main" val="3749719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ROZWÓJ I MODERNIZACJA URZĄDZEŃ WODOCIĄGOWYCH I KANALIZACYJNYCH</a:t>
            </a:r>
            <a:endParaRPr lang="pl-PL" sz="1800" dirty="0"/>
          </a:p>
        </p:txBody>
      </p:sp>
      <p:sp>
        <p:nvSpPr>
          <p:cNvPr id="4" name="Symbol zastępczy tekstu 3"/>
          <p:cNvSpPr>
            <a:spLocks noGrp="1"/>
          </p:cNvSpPr>
          <p:nvPr>
            <p:ph type="body" sz="half" idx="2"/>
          </p:nvPr>
        </p:nvSpPr>
        <p:spPr/>
        <p:txBody>
          <a:bodyPr/>
          <a:lstStyle/>
          <a:p>
            <a:pPr algn="just"/>
            <a:endParaRPr lang="pl-PL" dirty="0" smtClean="0"/>
          </a:p>
          <a:p>
            <a:pPr marL="285750" indent="-285750" algn="just">
              <a:buFont typeface="Arial" pitchFamily="34" charset="0"/>
              <a:buChar char="•"/>
            </a:pPr>
            <a:r>
              <a:rPr lang="pl-PL" dirty="0" smtClean="0"/>
              <a:t>sieć kanalizacji sanitarnej w ul. Robotniczej o średnicy Ø200 PVC wraz z wymianą przyłączy do budynków,</a:t>
            </a:r>
          </a:p>
          <a:p>
            <a:pPr marL="285750" indent="-285750" algn="just">
              <a:buFont typeface="Arial" pitchFamily="34" charset="0"/>
              <a:buChar char="•"/>
            </a:pPr>
            <a:r>
              <a:rPr lang="pl-PL" dirty="0" smtClean="0"/>
              <a:t>sieć kanalizacji sanitarnej w ul. Piłsudskiego o średnicy Ø200 PVC (na odcinku od ul. Lipowej do ul. Młyńskiej),</a:t>
            </a:r>
          </a:p>
          <a:p>
            <a:pPr marL="285750" indent="-285750" algn="just">
              <a:buFont typeface="Arial" pitchFamily="34" charset="0"/>
              <a:buChar char="•"/>
            </a:pPr>
            <a:r>
              <a:rPr lang="pl-PL" dirty="0" smtClean="0"/>
              <a:t>sieć wodociągową w ul. Piłsudskiego o średnicy Ø110 i Ø90 PE (na odcinku od ul. Lipowej do ul. Młyńskiej),</a:t>
            </a:r>
          </a:p>
          <a:p>
            <a:endParaRPr lang="pl-PL" dirty="0"/>
          </a:p>
        </p:txBody>
      </p:sp>
      <p:pic>
        <p:nvPicPr>
          <p:cNvPr id="5" name="Symbol zastępczy zawartości 4"/>
          <p:cNvPicPr>
            <a:picLocks noGrp="1"/>
          </p:cNvPicPr>
          <p:nvPr>
            <p:ph idx="1"/>
          </p:nvPr>
        </p:nvPicPr>
        <p:blipFill>
          <a:blip r:embed="rId2" cstate="print"/>
          <a:srcRect/>
          <a:stretch>
            <a:fillRect/>
          </a:stretch>
        </p:blipFill>
        <p:spPr bwMode="auto">
          <a:xfrm>
            <a:off x="5472333" y="1744395"/>
            <a:ext cx="1406769" cy="2486178"/>
          </a:xfrm>
          <a:prstGeom prst="rect">
            <a:avLst/>
          </a:prstGeom>
          <a:noFill/>
          <a:ln w="9525">
            <a:noFill/>
            <a:miter lim="800000"/>
            <a:headEnd/>
            <a:tailEnd/>
          </a:ln>
        </p:spPr>
      </p:pic>
      <p:pic>
        <p:nvPicPr>
          <p:cNvPr id="6" name="Obraz 5"/>
          <p:cNvPicPr/>
          <p:nvPr/>
        </p:nvPicPr>
        <p:blipFill>
          <a:blip r:embed="rId3" cstate="print"/>
          <a:srcRect/>
          <a:stretch>
            <a:fillRect/>
          </a:stretch>
        </p:blipFill>
        <p:spPr bwMode="auto">
          <a:xfrm>
            <a:off x="6822832" y="1786597"/>
            <a:ext cx="3390314" cy="244898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ROZWÓJ I MODERNIZACJA URZĄDZEŃ WODOCIĄGOWYCH I KANALIZACYJNYCH</a:t>
            </a:r>
            <a:endParaRPr lang="pl-PL" sz="1800" dirty="0"/>
          </a:p>
        </p:txBody>
      </p:sp>
      <p:sp>
        <p:nvSpPr>
          <p:cNvPr id="4" name="Symbol zastępczy tekstu 3"/>
          <p:cNvSpPr>
            <a:spLocks noGrp="1"/>
          </p:cNvSpPr>
          <p:nvPr>
            <p:ph type="body" sz="half" idx="2"/>
          </p:nvPr>
        </p:nvSpPr>
        <p:spPr/>
        <p:txBody>
          <a:bodyPr>
            <a:normAutofit fontScale="77500" lnSpcReduction="20000"/>
          </a:bodyPr>
          <a:lstStyle/>
          <a:p>
            <a:pPr marL="285750" indent="-285750" algn="just">
              <a:buFont typeface="Arial" pitchFamily="34" charset="0"/>
              <a:buChar char="•"/>
            </a:pPr>
            <a:r>
              <a:rPr lang="pl-PL" dirty="0" smtClean="0"/>
              <a:t>sieć wodociągową w ul. Danuty Mrzyk o średnicy Ø160 PE,</a:t>
            </a:r>
          </a:p>
          <a:p>
            <a:pPr marL="285750" indent="-285750" algn="just">
              <a:buFont typeface="Arial" pitchFamily="34" charset="0"/>
              <a:buChar char="•"/>
            </a:pPr>
            <a:r>
              <a:rPr lang="pl-PL" dirty="0" smtClean="0"/>
              <a:t>sieć kanalizacji sanitarnej w ul. Danuty Mrzyk o średnicy Ø200 PVC,</a:t>
            </a:r>
          </a:p>
          <a:p>
            <a:pPr marL="285750" indent="-285750" algn="just">
              <a:buFont typeface="Arial" pitchFamily="34" charset="0"/>
              <a:buChar char="•"/>
            </a:pPr>
            <a:r>
              <a:rPr lang="pl-PL" dirty="0" smtClean="0"/>
              <a:t>sieć wodociągową w ul. Żurawiej o średnicy Ø110 PE,</a:t>
            </a:r>
          </a:p>
          <a:p>
            <a:pPr marL="285750" indent="-285750" algn="just">
              <a:buFont typeface="Arial" pitchFamily="34" charset="0"/>
              <a:buChar char="•"/>
            </a:pPr>
            <a:r>
              <a:rPr lang="pl-PL" dirty="0" smtClean="0"/>
              <a:t>sieć kanalizacji sanitarnej w ul. Żurawiej o średnicy Ø200 PVC,</a:t>
            </a:r>
          </a:p>
          <a:p>
            <a:pPr marL="285750" indent="-285750" algn="just">
              <a:buFont typeface="Arial" pitchFamily="34" charset="0"/>
              <a:buChar char="•"/>
            </a:pPr>
            <a:r>
              <a:rPr lang="pl-PL" dirty="0" smtClean="0"/>
              <a:t>sieć wodociągową w ul. Kasztanowej o średnicy Ø110 PE,</a:t>
            </a:r>
          </a:p>
          <a:p>
            <a:pPr marL="285750" indent="-285750" algn="just">
              <a:buFont typeface="Arial" pitchFamily="34" charset="0"/>
              <a:buChar char="•"/>
            </a:pPr>
            <a:r>
              <a:rPr lang="pl-PL" dirty="0" smtClean="0"/>
              <a:t>sieć wodociągową w ul. Kujawskiej o średnicy Ø160, Ø110, Ø90 PE (na odcinku od ul. Rzymskiej do drogi krajowej nr 10),</a:t>
            </a:r>
          </a:p>
          <a:p>
            <a:pPr marL="285750" indent="-285750" algn="just">
              <a:buFont typeface="Arial" pitchFamily="34" charset="0"/>
              <a:buChar char="•"/>
            </a:pPr>
            <a:r>
              <a:rPr lang="pl-PL" dirty="0" smtClean="0"/>
              <a:t>sieć wodociągową w ul. Tęczowej o średnicy Ø160 PE,</a:t>
            </a:r>
          </a:p>
          <a:p>
            <a:pPr marL="285750" indent="-285750" algn="just">
              <a:buFont typeface="Arial" pitchFamily="34" charset="0"/>
              <a:buChar char="•"/>
            </a:pPr>
            <a:r>
              <a:rPr lang="pl-PL" dirty="0" smtClean="0"/>
              <a:t>sieć kanalizacji sanitarnej grawitacyjnej w ul. Prostej o średnicy Ø200 PVC oraz tłocznej Ø90 PE wraz z budową przepompowni,</a:t>
            </a:r>
          </a:p>
          <a:p>
            <a:pPr marL="285750" indent="-285750" algn="just">
              <a:buFont typeface="Arial" pitchFamily="34" charset="0"/>
              <a:buChar char="•"/>
            </a:pPr>
            <a:r>
              <a:rPr lang="pl-PL" dirty="0" smtClean="0"/>
              <a:t>sieć kanalizacji deszczowej Ø800, Ø500 PP w ul. Długiej,</a:t>
            </a:r>
          </a:p>
          <a:p>
            <a:pPr marL="285750" indent="-285750" algn="just">
              <a:buFont typeface="Arial" pitchFamily="34" charset="0"/>
              <a:buChar char="•"/>
            </a:pPr>
            <a:r>
              <a:rPr lang="pl-PL" dirty="0" smtClean="0"/>
              <a:t>sieć kanalizacji deszczowej Ø1000 PP w ul. Targowej/Łąkowej, planowany termin zakończenia inwestycji: 31.03.2021 r.</a:t>
            </a:r>
          </a:p>
          <a:p>
            <a:endParaRPr lang="pl-PL" dirty="0" smtClean="0"/>
          </a:p>
          <a:p>
            <a:endParaRPr lang="pl-PL" dirty="0"/>
          </a:p>
        </p:txBody>
      </p:sp>
      <p:pic>
        <p:nvPicPr>
          <p:cNvPr id="5" name="Symbol zastępczy zawartości 4"/>
          <p:cNvPicPr>
            <a:picLocks noGrp="1"/>
          </p:cNvPicPr>
          <p:nvPr>
            <p:ph idx="1"/>
          </p:nvPr>
        </p:nvPicPr>
        <p:blipFill>
          <a:blip r:embed="rId2" cstate="print"/>
          <a:srcRect/>
          <a:stretch>
            <a:fillRect/>
          </a:stretch>
        </p:blipFill>
        <p:spPr bwMode="auto">
          <a:xfrm>
            <a:off x="8693834" y="1828800"/>
            <a:ext cx="2321168" cy="3010486"/>
          </a:xfrm>
          <a:prstGeom prst="rect">
            <a:avLst/>
          </a:prstGeom>
          <a:noFill/>
          <a:ln w="9525">
            <a:noFill/>
            <a:miter lim="800000"/>
            <a:headEnd/>
            <a:tailEnd/>
          </a:ln>
        </p:spPr>
      </p:pic>
      <p:pic>
        <p:nvPicPr>
          <p:cNvPr id="6" name="Obraz 5"/>
          <p:cNvPicPr/>
          <p:nvPr/>
        </p:nvPicPr>
        <p:blipFill>
          <a:blip r:embed="rId3" cstate="print"/>
          <a:srcRect/>
          <a:stretch>
            <a:fillRect/>
          </a:stretch>
        </p:blipFill>
        <p:spPr bwMode="auto">
          <a:xfrm>
            <a:off x="5446395" y="1814732"/>
            <a:ext cx="3303710" cy="305269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u="sng" dirty="0" smtClean="0"/>
              <a:t>Zmniejszenie emisji CO</a:t>
            </a:r>
            <a:r>
              <a:rPr lang="pl-PL" sz="1800" b="1" u="sng" baseline="-25000" dirty="0" smtClean="0"/>
              <a:t>2</a:t>
            </a:r>
            <a:r>
              <a:rPr lang="pl-PL" sz="1800" b="1" u="sng" dirty="0" smtClean="0"/>
              <a:t> </a:t>
            </a:r>
            <a:endParaRPr lang="pl-PL" sz="1800" b="1" u="sng" dirty="0"/>
          </a:p>
        </p:txBody>
      </p:sp>
      <p:sp>
        <p:nvSpPr>
          <p:cNvPr id="4" name="Symbol zastępczy tekstu 3"/>
          <p:cNvSpPr>
            <a:spLocks noGrp="1"/>
          </p:cNvSpPr>
          <p:nvPr>
            <p:ph type="body" sz="half" idx="2"/>
          </p:nvPr>
        </p:nvSpPr>
        <p:spPr>
          <a:xfrm>
            <a:off x="839788" y="2057400"/>
            <a:ext cx="4318808" cy="3811588"/>
          </a:xfrm>
        </p:spPr>
        <p:txBody>
          <a:bodyPr/>
          <a:lstStyle/>
          <a:p>
            <a:endParaRPr lang="pl-PL" dirty="0" smtClean="0"/>
          </a:p>
          <a:p>
            <a:pPr algn="just"/>
            <a:r>
              <a:rPr lang="pl-PL" sz="1800" dirty="0" smtClean="0"/>
              <a:t>Rewitalizacja społeczno – gospodarcza, przebudowa oraz termomodernizacja  budynku przy ulicy  Kościuszki 12 (budynek C</a:t>
            </a:r>
          </a:p>
          <a:p>
            <a:pPr algn="just"/>
            <a:r>
              <a:rPr lang="pl-PL" sz="1800" dirty="0" smtClean="0"/>
              <a:t>Termomodernizacja budynku Przychodni Zdrowia</a:t>
            </a:r>
          </a:p>
          <a:p>
            <a:endParaRPr lang="pl-PL" dirty="0"/>
          </a:p>
        </p:txBody>
      </p:sp>
      <p:pic>
        <p:nvPicPr>
          <p:cNvPr id="5" name="Symbol zastępczy zawartości 4" descr="C:\Users\jablonska\Desktop\Nowy folder\20210126_150656.jpg"/>
          <p:cNvPicPr>
            <a:picLocks noGrp="1"/>
          </p:cNvPicPr>
          <p:nvPr>
            <p:ph idx="1"/>
          </p:nvPr>
        </p:nvPicPr>
        <p:blipFill>
          <a:blip r:embed="rId2" cstate="print"/>
          <a:srcRect/>
          <a:stretch>
            <a:fillRect/>
          </a:stretch>
        </p:blipFill>
        <p:spPr bwMode="auto">
          <a:xfrm>
            <a:off x="5669280" y="1575582"/>
            <a:ext cx="4262511" cy="284167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b="1" dirty="0" smtClean="0"/>
              <a:t>GMINA ATRAKCYJNA DLA MŁODYCH</a:t>
            </a:r>
            <a:endParaRPr lang="pl-PL" sz="1800" dirty="0"/>
          </a:p>
        </p:txBody>
      </p:sp>
      <p:sp>
        <p:nvSpPr>
          <p:cNvPr id="4" name="Symbol zastępczy tekstu 3"/>
          <p:cNvSpPr>
            <a:spLocks noGrp="1"/>
          </p:cNvSpPr>
          <p:nvPr>
            <p:ph type="body" sz="half" idx="2"/>
          </p:nvPr>
        </p:nvSpPr>
        <p:spPr/>
        <p:txBody>
          <a:bodyPr/>
          <a:lstStyle/>
          <a:p>
            <a:endParaRPr lang="pl-PL" dirty="0" smtClean="0"/>
          </a:p>
          <a:p>
            <a:pPr algn="just"/>
            <a:r>
              <a:rPr lang="pl-PL" sz="1800" dirty="0" smtClean="0"/>
              <a:t>Funkcjonują świetlice w szkołach i kluby dla dzieci w bibliotece publicznej</a:t>
            </a:r>
          </a:p>
          <a:p>
            <a:pPr algn="just"/>
            <a:r>
              <a:rPr lang="pl-PL" sz="1800" dirty="0" smtClean="0"/>
              <a:t>Wzbogacona oferta Soleckiego Centrum Kultury</a:t>
            </a:r>
          </a:p>
          <a:p>
            <a:endParaRPr lang="pl-PL" dirty="0" smtClean="0"/>
          </a:p>
          <a:p>
            <a:endParaRPr lang="pl-PL" dirty="0"/>
          </a:p>
        </p:txBody>
      </p:sp>
      <p:pic>
        <p:nvPicPr>
          <p:cNvPr id="5" name="Symbol zastępczy zawartości 4" descr="C:\Users\CBall\Desktop\WUM\STRATEGIE ROZWOJU\Informacja 2020\Foto do sprawozdania SCK\118477989_3179694268818059_7124692294576910206_o.jpg"/>
          <p:cNvPicPr>
            <a:picLocks noGrp="1"/>
          </p:cNvPicPr>
          <p:nvPr>
            <p:ph idx="1"/>
          </p:nvPr>
        </p:nvPicPr>
        <p:blipFill>
          <a:blip r:embed="rId2" cstate="print"/>
          <a:srcRect/>
          <a:stretch>
            <a:fillRect/>
          </a:stretch>
        </p:blipFill>
        <p:spPr bwMode="auto">
          <a:xfrm>
            <a:off x="6625883" y="1899139"/>
            <a:ext cx="3882683" cy="2532184"/>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t> </a:t>
            </a:r>
            <a:endParaRPr lang="pl-PL" i="1"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9963" y="2271712"/>
            <a:ext cx="4438650" cy="2305050"/>
          </a:xfrm>
        </p:spPr>
      </p:pic>
      <p:sp>
        <p:nvSpPr>
          <p:cNvPr id="4" name="Symbol zastępczy tekstu 3"/>
          <p:cNvSpPr>
            <a:spLocks noGrp="1"/>
          </p:cNvSpPr>
          <p:nvPr>
            <p:ph type="body" sz="half" idx="2"/>
          </p:nvPr>
        </p:nvSpPr>
        <p:spPr>
          <a:xfrm>
            <a:off x="839788" y="2057400"/>
            <a:ext cx="4301555" cy="3811588"/>
          </a:xfrm>
        </p:spPr>
        <p:txBody>
          <a:bodyPr>
            <a:normAutofit/>
          </a:bodyPr>
          <a:lstStyle/>
          <a:p>
            <a:pPr algn="just"/>
            <a:r>
              <a:rPr lang="pl-PL" sz="2800" dirty="0" smtClean="0"/>
              <a:t>Zachęcamy do zapoznania się ze szczegółową informacją z wykonania w roku 2020 zadań określonych w strategii </a:t>
            </a:r>
            <a:endParaRPr lang="pl-PL" sz="2800" dirty="0"/>
          </a:p>
        </p:txBody>
      </p:sp>
    </p:spTree>
    <p:extLst>
      <p:ext uri="{BB962C8B-B14F-4D97-AF65-F5344CB8AC3E}">
        <p14:creationId xmlns:p14="http://schemas.microsoft.com/office/powerpoint/2010/main" val="187349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CF45D8E-B322-41C5-BB20-38157E922694}"/>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NOWOCZESNA INFRASTRUKTURA SPORTOWA</a:t>
            </a:r>
            <a:endParaRPr lang="pl-PL" sz="1800" dirty="0"/>
          </a:p>
        </p:txBody>
      </p:sp>
      <p:sp>
        <p:nvSpPr>
          <p:cNvPr id="4" name="Symbol zastępczy tekstu 3">
            <a:extLst>
              <a:ext uri="{FF2B5EF4-FFF2-40B4-BE49-F238E27FC236}">
                <a16:creationId xmlns="" xmlns:a16="http://schemas.microsoft.com/office/drawing/2014/main" id="{EDFD9F24-473A-40D0-B4B1-67FC8E589F43}"/>
              </a:ext>
            </a:extLst>
          </p:cNvPr>
          <p:cNvSpPr>
            <a:spLocks noGrp="1"/>
          </p:cNvSpPr>
          <p:nvPr>
            <p:ph type="body" sz="half" idx="2"/>
          </p:nvPr>
        </p:nvSpPr>
        <p:spPr/>
        <p:txBody>
          <a:bodyPr>
            <a:normAutofit fontScale="85000" lnSpcReduction="10000"/>
          </a:bodyPr>
          <a:lstStyle/>
          <a:p>
            <a:pPr>
              <a:lnSpc>
                <a:spcPct val="120000"/>
              </a:lnSpc>
            </a:pPr>
            <a:r>
              <a:rPr lang="pl-PL" sz="1800" dirty="0">
                <a:effectLst/>
                <a:latin typeface="Times New Roman" panose="02020603050405020304" pitchFamily="18" charset="0"/>
                <a:ea typeface="Times New Roman" panose="02020603050405020304" pitchFamily="18" charset="0"/>
              </a:rPr>
              <a:t>Na terenie miasta funkcjonują zielone siłownie: przy Ośrodku Sportu i Rekreacji, przy ul. Ugory (Osiedle Leśne), przy świetlicy w </a:t>
            </a:r>
            <a:r>
              <a:rPr lang="pl-PL" sz="1800" dirty="0" err="1">
                <a:effectLst/>
                <a:latin typeface="Times New Roman" panose="02020603050405020304" pitchFamily="18" charset="0"/>
                <a:ea typeface="Times New Roman" panose="02020603050405020304" pitchFamily="18" charset="0"/>
              </a:rPr>
              <a:t>Chrośnie</a:t>
            </a:r>
            <a:r>
              <a:rPr lang="pl-PL" sz="1800" dirty="0">
                <a:effectLst/>
                <a:latin typeface="Times New Roman" panose="02020603050405020304" pitchFamily="18" charset="0"/>
                <a:ea typeface="Times New Roman" panose="02020603050405020304" pitchFamily="18" charset="0"/>
              </a:rPr>
              <a:t> i świetlicy „Jagódka” (Sołectwo Kujawska) oraz na terenach Spółdzielni Mieszkaniowej „Transportowiec”.</a:t>
            </a:r>
          </a:p>
          <a:p>
            <a:pPr algn="just">
              <a:lnSpc>
                <a:spcPct val="120000"/>
              </a:lnSpc>
            </a:pPr>
            <a:r>
              <a:rPr lang="pl-PL" sz="1800" dirty="0">
                <a:effectLst/>
                <a:latin typeface="Times New Roman" panose="02020603050405020304" pitchFamily="18" charset="0"/>
                <a:ea typeface="Times New Roman" panose="02020603050405020304" pitchFamily="18" charset="0"/>
              </a:rPr>
              <a:t>Przeprowadzono remont boiska treningowego przy ul. </a:t>
            </a:r>
            <a:r>
              <a:rPr lang="pl-PL" sz="1800" dirty="0" smtClean="0">
                <a:effectLst/>
                <a:latin typeface="Times New Roman" panose="02020603050405020304" pitchFamily="18" charset="0"/>
                <a:ea typeface="Times New Roman" panose="02020603050405020304" pitchFamily="18" charset="0"/>
              </a:rPr>
              <a:t>Sportowej, w </a:t>
            </a:r>
            <a:r>
              <a:rPr lang="pl-PL" sz="1800" dirty="0">
                <a:effectLst/>
                <a:latin typeface="Times New Roman" panose="02020603050405020304" pitchFamily="18" charset="0"/>
                <a:ea typeface="Times New Roman" panose="02020603050405020304" pitchFamily="18" charset="0"/>
              </a:rPr>
              <a:t>tym montaż </a:t>
            </a:r>
            <a:r>
              <a:rPr lang="pl-PL" sz="1800" dirty="0" err="1">
                <a:effectLst/>
                <a:latin typeface="Times New Roman" panose="02020603050405020304" pitchFamily="18" charset="0"/>
                <a:ea typeface="Times New Roman" panose="02020603050405020304" pitchFamily="18" charset="0"/>
              </a:rPr>
              <a:t>piłkochwytów</a:t>
            </a:r>
            <a:r>
              <a:rPr lang="pl-PL" sz="1800" dirty="0">
                <a:effectLst/>
                <a:latin typeface="Times New Roman" panose="02020603050405020304" pitchFamily="18" charset="0"/>
                <a:ea typeface="Times New Roman" panose="02020603050405020304" pitchFamily="18" charset="0"/>
              </a:rPr>
              <a:t> od strony wschodniej boiska treningowego przy ul. Sportowej, zamontowano: słupy wys. 6 m w ilości 14 szt., zastrzały w ilości 4 szt., furtkę w ilości  1 szt. oraz  siatkę w ilości 364,8 m</a:t>
            </a:r>
            <a:r>
              <a:rPr lang="pl-PL" sz="1800" baseline="30000" dirty="0">
                <a:effectLst/>
                <a:latin typeface="Times New Roman" panose="02020603050405020304" pitchFamily="18" charset="0"/>
                <a:ea typeface="Times New Roman" panose="02020603050405020304" pitchFamily="18" charset="0"/>
              </a:rPr>
              <a:t>2</a:t>
            </a:r>
            <a:r>
              <a:rPr lang="pl-PL" sz="1800" dirty="0">
                <a:effectLst/>
                <a:latin typeface="Times New Roman" panose="02020603050405020304" pitchFamily="18" charset="0"/>
                <a:ea typeface="Times New Roman" panose="02020603050405020304" pitchFamily="18" charset="0"/>
              </a:rPr>
              <a:t>.</a:t>
            </a:r>
          </a:p>
          <a:p>
            <a:endParaRPr lang="pl-PL" dirty="0"/>
          </a:p>
        </p:txBody>
      </p:sp>
      <p:pic>
        <p:nvPicPr>
          <p:cNvPr id="8" name="Symbol zastępczy zawartości 7">
            <a:extLst>
              <a:ext uri="{FF2B5EF4-FFF2-40B4-BE49-F238E27FC236}">
                <a16:creationId xmlns="" xmlns:a16="http://schemas.microsoft.com/office/drawing/2014/main" id="{96FC65B5-AED0-4D51-AEC3-0F317161E261}"/>
              </a:ext>
            </a:extLst>
          </p:cNvPr>
          <p:cNvPicPr>
            <a:picLocks noGrp="1"/>
          </p:cNvPicPr>
          <p:nvPr>
            <p:ph idx="1"/>
          </p:nvPr>
        </p:nvPicPr>
        <p:blipFill>
          <a:blip r:embed="rId2" cstate="print"/>
          <a:srcRect/>
          <a:stretch>
            <a:fillRect/>
          </a:stretch>
        </p:blipFill>
        <p:spPr bwMode="auto">
          <a:xfrm>
            <a:off x="6096000" y="1703294"/>
            <a:ext cx="4589929" cy="3316941"/>
          </a:xfrm>
          <a:prstGeom prst="rect">
            <a:avLst/>
          </a:prstGeom>
          <a:noFill/>
          <a:ln w="9525">
            <a:noFill/>
            <a:miter lim="800000"/>
            <a:headEnd/>
            <a:tailEnd/>
          </a:ln>
        </p:spPr>
      </p:pic>
    </p:spTree>
    <p:extLst>
      <p:ext uri="{BB962C8B-B14F-4D97-AF65-F5344CB8AC3E}">
        <p14:creationId xmlns:p14="http://schemas.microsoft.com/office/powerpoint/2010/main" val="2364259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3443991-D814-41C9-9FE0-1EFED289D380}"/>
              </a:ext>
            </a:extLst>
          </p:cNvPr>
          <p:cNvSpPr>
            <a:spLocks noGrp="1"/>
          </p:cNvSpPr>
          <p:nvPr>
            <p:ph type="title"/>
          </p:nvPr>
        </p:nvSpPr>
        <p:spPr/>
        <p:txBody>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r>
              <a:rPr lang="pl-PL" sz="1800" dirty="0">
                <a:effectLst/>
                <a:latin typeface="Times New Roman" panose="02020603050405020304" pitchFamily="18" charset="0"/>
                <a:ea typeface="Times New Roman" panose="02020603050405020304" pitchFamily="18" charset="0"/>
              </a:rPr>
              <a:t/>
            </a:r>
            <a:br>
              <a:rPr lang="pl-PL" sz="1800" dirty="0">
                <a:effectLst/>
                <a:latin typeface="Times New Roman" panose="02020603050405020304" pitchFamily="18" charset="0"/>
                <a:ea typeface="Times New Roman" panose="02020603050405020304" pitchFamily="18" charset="0"/>
              </a:rPr>
            </a:br>
            <a:endParaRPr lang="pl-PL" dirty="0"/>
          </a:p>
        </p:txBody>
      </p:sp>
      <p:sp>
        <p:nvSpPr>
          <p:cNvPr id="4" name="Symbol zastępczy tekstu 3">
            <a:extLst>
              <a:ext uri="{FF2B5EF4-FFF2-40B4-BE49-F238E27FC236}">
                <a16:creationId xmlns="" xmlns:a16="http://schemas.microsoft.com/office/drawing/2014/main" id="{FA16B25B-3679-48C9-9A3F-25A7E3C81CCF}"/>
              </a:ext>
            </a:extLst>
          </p:cNvPr>
          <p:cNvSpPr>
            <a:spLocks noGrp="1"/>
          </p:cNvSpPr>
          <p:nvPr>
            <p:ph type="body" sz="half" idx="2"/>
          </p:nvPr>
        </p:nvSpPr>
        <p:spPr/>
        <p:txBody>
          <a:bodyPr>
            <a:normAutofit/>
          </a:bodyPr>
          <a:lstStyle/>
          <a:p>
            <a:pPr algn="just"/>
            <a:r>
              <a:rPr lang="pl-PL" sz="1400" dirty="0">
                <a:effectLst/>
                <a:latin typeface="Times New Roman" panose="02020603050405020304" pitchFamily="18" charset="0"/>
                <a:ea typeface="Times New Roman" panose="02020603050405020304" pitchFamily="18" charset="0"/>
              </a:rPr>
              <a:t>Rok 2020 z powodu pandemii </a:t>
            </a:r>
            <a:r>
              <a:rPr lang="pl-PL" sz="1400" dirty="0" err="1">
                <a:effectLst/>
                <a:latin typeface="Times New Roman" panose="02020603050405020304" pitchFamily="18" charset="0"/>
                <a:ea typeface="Times New Roman" panose="02020603050405020304" pitchFamily="18" charset="0"/>
              </a:rPr>
              <a:t>koronawirusa</a:t>
            </a:r>
            <a:r>
              <a:rPr lang="pl-PL" sz="1400" dirty="0">
                <a:effectLst/>
                <a:latin typeface="Times New Roman" panose="02020603050405020304" pitchFamily="18" charset="0"/>
                <a:ea typeface="Times New Roman" panose="02020603050405020304" pitchFamily="18" charset="0"/>
              </a:rPr>
              <a:t> SARS-COV-2 w Polsce był dla kultury okresem niełatwym. Mimo obostrzeń sanitarnych, które z poziomu centralnego zamknęły na dużą część roku działalność placówek kultury i kin, utrzymywano  działalność Soleckiego Centrum Kultury (SCK) na wszystkich możliwych polach, oraz przeniesiono jak największą część oferty do </a:t>
            </a:r>
            <a:r>
              <a:rPr lang="pl-PL" sz="1400" dirty="0" err="1">
                <a:effectLst/>
                <a:latin typeface="Times New Roman" panose="02020603050405020304" pitchFamily="18" charset="0"/>
                <a:ea typeface="Times New Roman" panose="02020603050405020304" pitchFamily="18" charset="0"/>
              </a:rPr>
              <a:t>internetu</a:t>
            </a:r>
            <a:r>
              <a:rPr lang="pl-PL" sz="1400" dirty="0">
                <a:effectLst/>
                <a:latin typeface="Times New Roman" panose="02020603050405020304" pitchFamily="18" charset="0"/>
                <a:ea typeface="Times New Roman" panose="02020603050405020304" pitchFamily="18" charset="0"/>
              </a:rPr>
              <a:t>. Między innymi powstał kanał na portalu YouTube, na którym prezentowano serwis informacyjny nt. kultury i  działalności SCK.  Wydawano periodyki – </a:t>
            </a:r>
            <a:r>
              <a:rPr lang="pl-PL" sz="1400" i="1" dirty="0">
                <a:effectLst/>
                <a:latin typeface="Times New Roman" panose="02020603050405020304" pitchFamily="18" charset="0"/>
                <a:ea typeface="Times New Roman" panose="02020603050405020304" pitchFamily="18" charset="0"/>
              </a:rPr>
              <a:t>"Skarbiec"</a:t>
            </a:r>
            <a:r>
              <a:rPr lang="pl-PL" sz="1400" dirty="0">
                <a:effectLst/>
                <a:latin typeface="Times New Roman" panose="02020603050405020304" pitchFamily="18" charset="0"/>
                <a:ea typeface="Times New Roman" panose="02020603050405020304" pitchFamily="18" charset="0"/>
              </a:rPr>
              <a:t> klubu kolekcjonera i nowy - </a:t>
            </a:r>
            <a:r>
              <a:rPr lang="pl-PL" sz="1400" i="1" dirty="0">
                <a:effectLst/>
                <a:latin typeface="Times New Roman" panose="02020603050405020304" pitchFamily="18" charset="0"/>
                <a:ea typeface="Times New Roman" panose="02020603050405020304" pitchFamily="18" charset="0"/>
              </a:rPr>
              <a:t>"SCK </a:t>
            </a:r>
            <a:r>
              <a:rPr lang="pl-PL" sz="1400" i="1" dirty="0" err="1">
                <a:effectLst/>
                <a:latin typeface="Times New Roman" panose="02020603050405020304" pitchFamily="18" charset="0"/>
                <a:ea typeface="Times New Roman" panose="02020603050405020304" pitchFamily="18" charset="0"/>
              </a:rPr>
              <a:t>Koronaserwis</a:t>
            </a:r>
            <a:r>
              <a:rPr lang="pl-PL" sz="1400" i="1" dirty="0">
                <a:effectLst/>
                <a:latin typeface="Times New Roman" panose="02020603050405020304" pitchFamily="18" charset="0"/>
                <a:ea typeface="Times New Roman" panose="02020603050405020304" pitchFamily="18" charset="0"/>
              </a:rPr>
              <a:t> Info"</a:t>
            </a:r>
            <a:r>
              <a:rPr lang="pl-PL" sz="1400" dirty="0">
                <a:effectLst/>
                <a:latin typeface="Times New Roman" panose="02020603050405020304" pitchFamily="18" charset="0"/>
                <a:ea typeface="Times New Roman" panose="02020603050405020304" pitchFamily="18" charset="0"/>
              </a:rPr>
              <a:t>. Kontynuowano działanie galerii Homo Faber, która cały czas (dzięki nowej instalacji wystawienniczej - także plenerowo) prezentuje prace </a:t>
            </a:r>
            <a:r>
              <a:rPr lang="pl-PL" sz="1400" dirty="0" smtClean="0">
                <a:effectLst/>
                <a:latin typeface="Times New Roman" panose="02020603050405020304" pitchFamily="18" charset="0"/>
                <a:ea typeface="Times New Roman" panose="02020603050405020304" pitchFamily="18" charset="0"/>
              </a:rPr>
              <a:t>artystów.</a:t>
            </a:r>
            <a:endParaRPr lang="pl-PL" sz="1400" dirty="0"/>
          </a:p>
        </p:txBody>
      </p:sp>
      <p:pic>
        <p:nvPicPr>
          <p:cNvPr id="5" name="Symbol zastępczy zawartości 4">
            <a:extLst>
              <a:ext uri="{FF2B5EF4-FFF2-40B4-BE49-F238E27FC236}">
                <a16:creationId xmlns="" xmlns:a16="http://schemas.microsoft.com/office/drawing/2014/main" id="{D9942ABC-5507-4229-89B5-C8C70CAAAD91}"/>
              </a:ext>
            </a:extLst>
          </p:cNvPr>
          <p:cNvPicPr>
            <a:picLocks noGrp="1"/>
          </p:cNvPicPr>
          <p:nvPr>
            <p:ph idx="1"/>
          </p:nvPr>
        </p:nvPicPr>
        <p:blipFill>
          <a:blip r:embed="rId2" cstate="print"/>
          <a:srcRect/>
          <a:stretch>
            <a:fillRect/>
          </a:stretch>
        </p:blipFill>
        <p:spPr bwMode="auto">
          <a:xfrm>
            <a:off x="6096000" y="1577788"/>
            <a:ext cx="4518211" cy="3227294"/>
          </a:xfrm>
          <a:prstGeom prst="rect">
            <a:avLst/>
          </a:prstGeom>
          <a:noFill/>
          <a:ln w="9525">
            <a:noFill/>
            <a:miter lim="800000"/>
            <a:headEnd/>
            <a:tailEnd/>
          </a:ln>
        </p:spPr>
      </p:pic>
    </p:spTree>
    <p:extLst>
      <p:ext uri="{BB962C8B-B14F-4D97-AF65-F5344CB8AC3E}">
        <p14:creationId xmlns:p14="http://schemas.microsoft.com/office/powerpoint/2010/main" val="901899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19AC966-6DFB-433F-AFCE-66A1E7FC4380}"/>
              </a:ext>
            </a:extLst>
          </p:cNvPr>
          <p:cNvSpPr>
            <a:spLocks noGrp="1"/>
          </p:cNvSpPr>
          <p:nvPr>
            <p:ph type="title"/>
          </p:nvPr>
        </p:nvSpPr>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1925" y="2328862"/>
            <a:ext cx="4409117" cy="2748230"/>
          </a:xfrm>
        </p:spPr>
      </p:pic>
      <p:sp>
        <p:nvSpPr>
          <p:cNvPr id="4" name="Symbol zastępczy tekstu 3">
            <a:extLst>
              <a:ext uri="{FF2B5EF4-FFF2-40B4-BE49-F238E27FC236}">
                <a16:creationId xmlns="" xmlns:a16="http://schemas.microsoft.com/office/drawing/2014/main" id="{E67DBDFD-CFB0-46D3-9B11-3C431371F150}"/>
              </a:ext>
            </a:extLst>
          </p:cNvPr>
          <p:cNvSpPr>
            <a:spLocks noGrp="1"/>
          </p:cNvSpPr>
          <p:nvPr>
            <p:ph type="body" sz="half" idx="2"/>
          </p:nvPr>
        </p:nvSpPr>
        <p:spPr/>
        <p:txBody>
          <a:bodyPr/>
          <a:lstStyle/>
          <a:p>
            <a:pPr algn="just"/>
            <a:endParaRPr lang="pl-PL" sz="18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r>
              <a:rPr lang="pl-PL" sz="1800" dirty="0" smtClean="0">
                <a:latin typeface="Times New Roman" panose="02020603050405020304" pitchFamily="18" charset="0"/>
                <a:ea typeface="Calibri" panose="020F0502020204030204" pitchFamily="34" charset="0"/>
                <a:cs typeface="Times New Roman" panose="02020603050405020304" pitchFamily="18" charset="0"/>
              </a:rPr>
              <a:t>W</a:t>
            </a:r>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znowiono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postępowanie w Starostwie Bydgoskim, w sprawie udzielenia pozwolenia na  przebudowę i remont pomieszczeń zlokalizowanych na parterze budynku, przeznaczonych m.in. na cele kultury (świetlica </a:t>
            </a:r>
            <a:r>
              <a:rPr lang="pl-PL" sz="1800" dirty="0" smtClean="0">
                <a:effectLst/>
                <a:latin typeface="Times New Roman" panose="02020603050405020304" pitchFamily="18" charset="0"/>
                <a:ea typeface="Calibri" panose="020F0502020204030204" pitchFamily="34" charset="0"/>
                <a:cs typeface="Times New Roman" panose="02020603050405020304" pitchFamily="18" charset="0"/>
              </a:rPr>
              <a:t>wiejska w Przyłubiu) </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 odtworzenie detali architektonicznych pierwotnego układu historycznego, kolorystykę części elewacji, wymianę istniejącego pokrycia oraz instalacja wentylacji mechanicznej pomieszczenia świetlicy.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419509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D3D4761-66E6-450E-AA31-5C59AD7B642D}"/>
              </a:ext>
            </a:extLst>
          </p:cNvPr>
          <p:cNvSpPr>
            <a:spLocks noGrp="1"/>
          </p:cNvSpPr>
          <p:nvPr>
            <p:ph type="title"/>
          </p:nvPr>
        </p:nvSpPr>
        <p:spPr>
          <a:xfrm>
            <a:off x="839788" y="367553"/>
            <a:ext cx="3932237" cy="1600200"/>
          </a:xfrm>
        </p:spPr>
        <p:txBody>
          <a:bodyPr>
            <a:normAutofit/>
          </a:bodyPr>
          <a:lstStyle/>
          <a:p>
            <a:r>
              <a:rPr lang="pl-PL" sz="1800" b="1" u="sng" dirty="0">
                <a:effectLst/>
                <a:latin typeface="Times New Roman" panose="02020603050405020304" pitchFamily="18" charset="0"/>
                <a:ea typeface="Times New Roman" panose="02020603050405020304" pitchFamily="18" charset="0"/>
              </a:rPr>
              <a:t>ATRAKCYJNE MIEJSCA KULTURY, WYPOCZYNKU I REKREACJI</a:t>
            </a:r>
            <a:endParaRPr lang="pl-PL" sz="1800" dirty="0"/>
          </a:p>
        </p:txBody>
      </p:sp>
      <p:sp>
        <p:nvSpPr>
          <p:cNvPr id="4" name="Symbol zastępczy tekstu 3">
            <a:extLst>
              <a:ext uri="{FF2B5EF4-FFF2-40B4-BE49-F238E27FC236}">
                <a16:creationId xmlns="" xmlns:a16="http://schemas.microsoft.com/office/drawing/2014/main" id="{28C1B9CA-5C32-4DE8-A358-3DB8C338DE62}"/>
              </a:ext>
            </a:extLst>
          </p:cNvPr>
          <p:cNvSpPr>
            <a:spLocks noGrp="1"/>
          </p:cNvSpPr>
          <p:nvPr>
            <p:ph type="body" sz="half" idx="2"/>
          </p:nvPr>
        </p:nvSpPr>
        <p:spPr/>
        <p:txBody>
          <a:bodyPr/>
          <a:lstStyle/>
          <a:p>
            <a:pPr algn="just"/>
            <a:endParaRPr lang="pl-PL" sz="1800" dirty="0" smtClean="0">
              <a:effectLst/>
              <a:latin typeface="Times New Roman" panose="02020603050405020304" pitchFamily="18" charset="0"/>
              <a:ea typeface="Times New Roman" panose="02020603050405020304" pitchFamily="18" charset="0"/>
            </a:endParaRPr>
          </a:p>
          <a:p>
            <a:pPr algn="just"/>
            <a:r>
              <a:rPr lang="pl-PL" sz="1800" dirty="0" smtClean="0">
                <a:effectLst/>
                <a:latin typeface="Times New Roman" panose="02020603050405020304" pitchFamily="18" charset="0"/>
                <a:ea typeface="Times New Roman" panose="02020603050405020304" pitchFamily="18" charset="0"/>
              </a:rPr>
              <a:t>Zakończono </a:t>
            </a:r>
            <a:r>
              <a:rPr lang="pl-PL" sz="1800" dirty="0">
                <a:effectLst/>
                <a:latin typeface="Times New Roman" panose="02020603050405020304" pitchFamily="18" charset="0"/>
                <a:ea typeface="Times New Roman" panose="02020603050405020304" pitchFamily="18" charset="0"/>
              </a:rPr>
              <a:t>prace obejmujące wykonanie ogrodzenia, w tym: wykonanie podmurówki z cegły klinkierowej, zamontowanie 5 szt. przęseł ogrodzeniowych stalowych ocynkowanych oraz zamontowanie furtki z elementów stalowych ocynkowanych przy budynku Urzędu Miejskiego w ramach rewitalizacji obiektów ujętych w ewidencji i rejestrze zabytków.</a:t>
            </a:r>
            <a:endParaRPr lang="pl-PL" dirty="0"/>
          </a:p>
        </p:txBody>
      </p:sp>
      <p:pic>
        <p:nvPicPr>
          <p:cNvPr id="5" name="Symbol zastępczy zawartości 4">
            <a:extLst>
              <a:ext uri="{FF2B5EF4-FFF2-40B4-BE49-F238E27FC236}">
                <a16:creationId xmlns="" xmlns:a16="http://schemas.microsoft.com/office/drawing/2014/main" id="{5CB27641-3CE0-4DBB-AE7E-C9C59CC4B7D1}"/>
              </a:ext>
            </a:extLst>
          </p:cNvPr>
          <p:cNvPicPr>
            <a:picLocks noGrp="1"/>
          </p:cNvPicPr>
          <p:nvPr>
            <p:ph idx="1"/>
          </p:nvPr>
        </p:nvPicPr>
        <p:blipFill>
          <a:blip r:embed="rId2" cstate="print"/>
          <a:srcRect/>
          <a:stretch>
            <a:fillRect/>
          </a:stretch>
        </p:blipFill>
        <p:spPr bwMode="auto">
          <a:xfrm>
            <a:off x="5737412" y="1739152"/>
            <a:ext cx="4607859" cy="2832847"/>
          </a:xfrm>
          <a:prstGeom prst="rect">
            <a:avLst/>
          </a:prstGeom>
          <a:noFill/>
          <a:ln w="9525">
            <a:noFill/>
            <a:miter lim="800000"/>
            <a:headEnd/>
            <a:tailEnd/>
          </a:ln>
        </p:spPr>
      </p:pic>
    </p:spTree>
    <p:extLst>
      <p:ext uri="{BB962C8B-B14F-4D97-AF65-F5344CB8AC3E}">
        <p14:creationId xmlns:p14="http://schemas.microsoft.com/office/powerpoint/2010/main" val="1506398123"/>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5174</Words>
  <Application>Microsoft Office PowerPoint</Application>
  <PresentationFormat>Niestandardowy</PresentationFormat>
  <Paragraphs>594</Paragraphs>
  <Slides>54</Slides>
  <Notes>0</Notes>
  <HiddenSlides>0</HiddenSlides>
  <MMClips>0</MMClips>
  <ScaleCrop>false</ScaleCrop>
  <HeadingPairs>
    <vt:vector size="4" baseType="variant">
      <vt:variant>
        <vt:lpstr>Motyw</vt:lpstr>
      </vt:variant>
      <vt:variant>
        <vt:i4>1</vt:i4>
      </vt:variant>
      <vt:variant>
        <vt:lpstr>Tytuły slajdów</vt:lpstr>
      </vt:variant>
      <vt:variant>
        <vt:i4>54</vt:i4>
      </vt:variant>
    </vt:vector>
  </HeadingPairs>
  <TitlesOfParts>
    <vt:vector size="55" baseType="lpstr">
      <vt:lpstr>Motyw pakietu Office</vt:lpstr>
      <vt:lpstr>Prezentacja programu PowerPoint</vt:lpstr>
      <vt:lpstr>ZREWITALIZOWANY RYNEK (PLAC JANA PAWŁA II)</vt:lpstr>
      <vt:lpstr>ZREWITALIZOWANY RYNEK (PLAC JANA PAWŁA II)</vt:lpstr>
      <vt:lpstr>NOWOCZESNA INFRASTRUKTURA SPORTOWA </vt:lpstr>
      <vt:lpstr>NOWOCZESNA INFRASTRUKTURA SPORTOWA</vt:lpstr>
      <vt:lpstr>NOWOCZESNA INFRASTRUKTURA SPORTOWA</vt:lpstr>
      <vt:lpstr>ATRAKCYJNE MIEJSCA KULTURY, WYPOCZYNKU I REKREACJI </vt:lpstr>
      <vt:lpstr>ATRAKCYJNE MIEJSCA KULTURY, WYPOCZYNKU I REKREACJI</vt:lpstr>
      <vt:lpstr>ATRAKCYJNE MIEJSCA KULTURY, WYPOCZYNKU I REKREACJI</vt:lpstr>
      <vt:lpstr>ATRAKCYJNE MIEJSCA KULTURY, WYPOCZYNKU I REKREACJI</vt:lpstr>
      <vt:lpstr>ATRAKCYJNE MIEJSCA KULTURY, WYPOCZYNKU I REKREACJI</vt:lpstr>
      <vt:lpstr>ATRAKCYJNE MIEJSCA KULTURY, WYPOCZYNKU I REKREACJI</vt:lpstr>
      <vt:lpstr>ATRAKCYJNE MIEJSCA KULTURY, WYPOCZYNKU I REKREACJI </vt:lpstr>
      <vt:lpstr>ATRAKCYJNE MIEJSCA KULTURY, WYPOCZYNKU I REKREACJI</vt:lpstr>
      <vt:lpstr>ATRAKCYJNE MIEJSCA KULTURY, WYPOCZYNKU I REKREACJI</vt:lpstr>
      <vt:lpstr>OPIEKA ZDROWOTNA I MEDYCZNA DOSTOSOWANA DO POTRZEB SPOŁECZNYCH</vt:lpstr>
      <vt:lpstr>NOWOCZESNA OŚWIATA</vt:lpstr>
      <vt:lpstr>NOWOCZESNA OŚWIATA</vt:lpstr>
      <vt:lpstr>SPRAWNY SYSTEM OPIEKI NAD SENIORAMI I OSOBAMI NIEPEŁNOSPRAWNYMI </vt:lpstr>
      <vt:lpstr>SPRAWNY SYSTEM OPIEKI NAD SENIORAMI I OSOBAMI NIEPEŁNOSPRAWNYMI</vt:lpstr>
      <vt:lpstr>SPRAWNY SYSTEM OPIEKI NAD SENIORAMI I OSOBAMI NIEPEŁNOSPRAWNYMI</vt:lpstr>
      <vt:lpstr>NOWOCZESNA INFRASTRUKTURA DROGOWA</vt:lpstr>
      <vt:lpstr>NOWOCZESNA INFRASTRUKTURA DROGOWA</vt:lpstr>
      <vt:lpstr>NOWOCZESNA INFRASTRUKTURA DROGOWA</vt:lpstr>
      <vt:lpstr>NOWOCZESNA INFRASTRUKTURA DROGOWA</vt:lpstr>
      <vt:lpstr>NOWOCZESNA INFRASTRUKTURA DROGOWA</vt:lpstr>
      <vt:lpstr>NOWOCZESNA INFRASTRUKTURA DROGOWA</vt:lpstr>
      <vt:lpstr>NOWOCZESNA INFRASTRUKTURA DROGOWA</vt:lpstr>
      <vt:lpstr>NOWOCZESNA INFRASTRUKTURA DROGOWA</vt:lpstr>
      <vt:lpstr>NOWOCZESNA INFRASTRUKTURA DROGOWA</vt:lpstr>
      <vt:lpstr>NOWOCZESNA INFRASTRUKTURA DROGOWA</vt:lpstr>
      <vt:lpstr>DOBRZE ZORGANIZOWANA KOMUNIKACJA MIEJSKA </vt:lpstr>
      <vt:lpstr>PLATFORMA MULTIMODALNA </vt:lpstr>
      <vt:lpstr>ZORGANIZOWANA SIĘĆ WOLONTARIATU</vt:lpstr>
      <vt:lpstr>OGRANICZENIE ZJAWISKA ZALEGŁOŚCI W OPŁATACH CZYNSZOWYCH I KOMUNALNYCH </vt:lpstr>
      <vt:lpstr>OGRANICZENIE ZJAWISKA ZALEGŁOŚCI W OPŁATACH CZYNSZOWYCH I KOMUNALNYCH </vt:lpstr>
      <vt:lpstr>AKTYWNIE DZIAŁAJĄCE ORGANIZACJE POZARZĄDOWE</vt:lpstr>
      <vt:lpstr>AKTYWNIE DZIAŁAJĄCE ORGANIZACJE POZARZĄDOWE</vt:lpstr>
      <vt:lpstr>WYSOKA ŚWIADOMOŚĆ EKOLOGICZNA</vt:lpstr>
      <vt:lpstr>WYSOKA ŚWIADOMOŚĆ EKOLOGICZNA</vt:lpstr>
      <vt:lpstr>AKTYWNOŚĆ LOKALNEJ SPOŁECZNOŚCI</vt:lpstr>
      <vt:lpstr>AKTYWNOŚĆ LOKALNEJ SPOŁECZNOŚCI</vt:lpstr>
      <vt:lpstr>AKTYWNOŚĆ LOKALNEJ SPOŁECZNOŚCI</vt:lpstr>
      <vt:lpstr>AKTYWNOŚĆ LOKALNEJ SPOŁECZNOŚCI</vt:lpstr>
      <vt:lpstr>BEZPIECZNA GMINA</vt:lpstr>
      <vt:lpstr>BEZPIECZNA GMINA</vt:lpstr>
      <vt:lpstr>BEZPIECZNA GMINA</vt:lpstr>
      <vt:lpstr>BEZPIECZNA GMINA</vt:lpstr>
      <vt:lpstr>ROZWÓJ I MODERNIZACJA URZĄDZEŃ WODOCIĄGOWYCH I KANALIZACYJNYCH</vt:lpstr>
      <vt:lpstr>ROZWÓJ I MODERNIZACJA URZĄDZEŃ WODOCIĄGOWYCH I KANALIZACYJNYCH</vt:lpstr>
      <vt:lpstr>ROZWÓJ I MODERNIZACJA URZĄDZEŃ WODOCIĄGOWYCH I KANALIZACYJNYCH</vt:lpstr>
      <vt:lpstr>Zmniejszenie emisji CO2 </vt:lpstr>
      <vt:lpstr>GMINA ATRAKCYJNA DLA MŁODYCH</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Informacja Z  WYKONANIA W 2020 ROKU ZADAŃ OKREŚLONYCH W   „STRATEGII  ROZWOJU  MIASTA I  GMINY  SOLEC  KUJAWSKI NA LATA 2014 – 2020(+)”</dc:title>
  <dc:creator>Barbara Białkowska</dc:creator>
  <cp:lastModifiedBy>Beata Janiszewska</cp:lastModifiedBy>
  <cp:revision>38</cp:revision>
  <dcterms:created xsi:type="dcterms:W3CDTF">2021-05-26T11:58:04Z</dcterms:created>
  <dcterms:modified xsi:type="dcterms:W3CDTF">2021-05-28T07:07:14Z</dcterms:modified>
</cp:coreProperties>
</file>